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7" r:id="rId2"/>
    <p:sldId id="257" r:id="rId3"/>
    <p:sldId id="317" r:id="rId4"/>
    <p:sldId id="321" r:id="rId5"/>
    <p:sldId id="318" r:id="rId6"/>
    <p:sldId id="286" r:id="rId7"/>
    <p:sldId id="328" r:id="rId8"/>
    <p:sldId id="329" r:id="rId9"/>
    <p:sldId id="261" r:id="rId10"/>
    <p:sldId id="265" r:id="rId11"/>
    <p:sldId id="267" r:id="rId12"/>
    <p:sldId id="330" r:id="rId13"/>
    <p:sldId id="258" r:id="rId14"/>
    <p:sldId id="268" r:id="rId15"/>
    <p:sldId id="324" r:id="rId16"/>
    <p:sldId id="303" r:id="rId17"/>
    <p:sldId id="309" r:id="rId18"/>
    <p:sldId id="310" r:id="rId19"/>
    <p:sldId id="311" r:id="rId20"/>
    <p:sldId id="326" r:id="rId21"/>
    <p:sldId id="308" r:id="rId22"/>
    <p:sldId id="302" r:id="rId23"/>
    <p:sldId id="334" r:id="rId24"/>
    <p:sldId id="280" r:id="rId25"/>
    <p:sldId id="281" r:id="rId26"/>
    <p:sldId id="284" r:id="rId27"/>
    <p:sldId id="285" r:id="rId28"/>
    <p:sldId id="283" r:id="rId29"/>
    <p:sldId id="292" r:id="rId30"/>
    <p:sldId id="278" r:id="rId31"/>
    <p:sldId id="325" r:id="rId32"/>
    <p:sldId id="297" r:id="rId33"/>
    <p:sldId id="296" r:id="rId34"/>
    <p:sldId id="299" r:id="rId35"/>
    <p:sldId id="331" r:id="rId36"/>
    <p:sldId id="332" r:id="rId37"/>
    <p:sldId id="32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6" autoAdjust="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00A7211-0411-4BAB-9585-8309425B1EFE}" type="datetimeFigureOut">
              <a:rPr lang="en-US" smtClean="0"/>
              <a:pPr/>
              <a:t>2/9/2012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42113984-F1A5-4EFC-873C-0BF75CE6F1E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0A7211-0411-4BAB-9585-8309425B1EFE}" type="datetimeFigureOut">
              <a:rPr lang="en-US" smtClean="0"/>
              <a:pPr/>
              <a:t>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13984-F1A5-4EFC-873C-0BF75CE6F1E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0A7211-0411-4BAB-9585-8309425B1EFE}" type="datetimeFigureOut">
              <a:rPr lang="en-US" smtClean="0"/>
              <a:pPr/>
              <a:t>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13984-F1A5-4EFC-873C-0BF75CE6F1E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00A7211-0411-4BAB-9585-8309425B1EFE}" type="datetimeFigureOut">
              <a:rPr lang="en-US" smtClean="0"/>
              <a:pPr/>
              <a:t>2/9/2012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42113984-F1A5-4EFC-873C-0BF75CE6F1E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00A7211-0411-4BAB-9585-8309425B1EFE}" type="datetimeFigureOut">
              <a:rPr lang="en-US" smtClean="0"/>
              <a:pPr/>
              <a:t>2/9/2012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42113984-F1A5-4EFC-873C-0BF75CE6F1EC}"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00A7211-0411-4BAB-9585-8309425B1EFE}" type="datetimeFigureOut">
              <a:rPr lang="en-US" smtClean="0"/>
              <a:pPr/>
              <a:t>2/9/2012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2113984-F1A5-4EFC-873C-0BF75CE6F1E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00A7211-0411-4BAB-9585-8309425B1EFE}" type="datetimeFigureOut">
              <a:rPr lang="en-US" smtClean="0"/>
              <a:pPr/>
              <a:t>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42113984-F1A5-4EFC-873C-0BF75CE6F1EC}"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00A7211-0411-4BAB-9585-8309425B1EFE}" type="datetimeFigureOut">
              <a:rPr lang="en-US" smtClean="0"/>
              <a:pPr/>
              <a:t>2/9/2012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13984-F1A5-4EFC-873C-0BF75CE6F1E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0A7211-0411-4BAB-9585-8309425B1EFE}" type="datetimeFigureOut">
              <a:rPr lang="en-US" smtClean="0"/>
              <a:pPr/>
              <a:t>2/9/2012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3984-F1A5-4EFC-873C-0BF75CE6F1E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00A7211-0411-4BAB-9585-8309425B1EFE}" type="datetimeFigureOut">
              <a:rPr lang="en-US" smtClean="0"/>
              <a:pPr/>
              <a:t>2/9/2012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3984-F1A5-4EFC-873C-0BF75CE6F1E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00A7211-0411-4BAB-9585-8309425B1EFE}" type="datetimeFigureOut">
              <a:rPr lang="en-US" smtClean="0"/>
              <a:pPr/>
              <a:t>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2113984-F1A5-4EFC-873C-0BF75CE6F1EC}"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00A7211-0411-4BAB-9585-8309425B1EFE}" type="datetimeFigureOut">
              <a:rPr lang="en-US" smtClean="0"/>
              <a:pPr/>
              <a:t>2/9/2012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2113984-F1A5-4EFC-873C-0BF75CE6F1EC}"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2" name="Title 1"/>
          <p:cNvSpPr>
            <a:spLocks noGrp="1"/>
          </p:cNvSpPr>
          <p:nvPr>
            <p:ph type="title"/>
          </p:nvPr>
        </p:nvSpPr>
        <p:spPr>
          <a:xfrm>
            <a:off x="6629400" y="457200"/>
            <a:ext cx="2057400" cy="2743200"/>
          </a:xfrm>
        </p:spPr>
        <p:txBody>
          <a:bodyPr>
            <a:normAutofit fontScale="90000"/>
          </a:bodyPr>
          <a:lstStyle/>
          <a:p>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3600" dirty="0" smtClean="0"/>
              <a:t>Ancient Indian </a:t>
            </a:r>
            <a:r>
              <a:rPr lang="en-US" sz="3100" dirty="0" smtClean="0"/>
              <a:t>Literature</a:t>
            </a:r>
            <a:endParaRPr lang="en-US" sz="3600" dirty="0"/>
          </a:p>
        </p:txBody>
      </p:sp>
      <p:sp>
        <p:nvSpPr>
          <p:cNvPr id="4" name="Text Placeholder 3"/>
          <p:cNvSpPr>
            <a:spLocks noGrp="1"/>
          </p:cNvSpPr>
          <p:nvPr>
            <p:ph type="body" sz="half" idx="2"/>
          </p:nvPr>
        </p:nvSpPr>
        <p:spPr>
          <a:xfrm>
            <a:off x="6553200" y="3657600"/>
            <a:ext cx="2362200" cy="1828800"/>
          </a:xfrm>
        </p:spPr>
        <p:txBody>
          <a:bodyPr>
            <a:normAutofit/>
          </a:bodyPr>
          <a:lstStyle/>
          <a:p>
            <a:pPr algn="ctr"/>
            <a:r>
              <a:rPr lang="en-US" sz="2000" dirty="0" smtClean="0"/>
              <a:t>Presented by </a:t>
            </a:r>
          </a:p>
          <a:p>
            <a:pPr algn="ctr"/>
            <a:r>
              <a:rPr lang="en-US" sz="2000" dirty="0" smtClean="0"/>
              <a:t>Mita Sen</a:t>
            </a:r>
          </a:p>
          <a:p>
            <a:pPr algn="ctr"/>
            <a:r>
              <a:rPr lang="en-US" sz="2000" dirty="0" smtClean="0"/>
              <a:t>February 2-3, 2011</a:t>
            </a:r>
            <a:endParaRPr lang="en-US" sz="2000" dirty="0"/>
          </a:p>
        </p:txBody>
      </p:sp>
      <p:pic>
        <p:nvPicPr>
          <p:cNvPr id="30721" name="Picture 1" descr="Kurukshetra"/>
          <p:cNvPicPr>
            <a:picLocks noChangeAspect="1" noChangeArrowheads="1"/>
          </p:cNvPicPr>
          <p:nvPr/>
        </p:nvPicPr>
        <p:blipFill>
          <a:blip r:embed="rId2" cstate="print"/>
          <a:srcRect/>
          <a:stretch>
            <a:fillRect/>
          </a:stretch>
        </p:blipFill>
        <p:spPr bwMode="auto">
          <a:xfrm>
            <a:off x="533400" y="457200"/>
            <a:ext cx="584835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normAutofit fontScale="90000"/>
          </a:bodyPr>
          <a:lstStyle/>
          <a:p>
            <a:r>
              <a:rPr lang="en-US" sz="3600" b="1" dirty="0" smtClean="0">
                <a:latin typeface="Lucida Calligraphy" pitchFamily="66" charset="0"/>
              </a:rPr>
              <a:t>What </a:t>
            </a:r>
            <a:r>
              <a:rPr lang="en-US" sz="3600" b="1" dirty="0">
                <a:latin typeface="Lucida Calligraphy" pitchFamily="66" charset="0"/>
              </a:rPr>
              <a:t>do the Vedas </a:t>
            </a:r>
            <a:r>
              <a:rPr lang="en-US" sz="3600" b="1" dirty="0" smtClean="0">
                <a:latin typeface="Lucida Calligraphy" pitchFamily="66" charset="0"/>
              </a:rPr>
              <a:t>Contain?</a:t>
            </a:r>
            <a:br>
              <a:rPr lang="en-US" sz="3600" b="1" dirty="0" smtClean="0">
                <a:latin typeface="Lucida Calligraphy" pitchFamily="66" charset="0"/>
              </a:rPr>
            </a:br>
            <a:r>
              <a:rPr lang="en-US" dirty="0" smtClean="0"/>
              <a:t> </a:t>
            </a:r>
            <a:endParaRPr lang="en-US" dirty="0"/>
          </a:p>
        </p:txBody>
      </p:sp>
      <p:sp>
        <p:nvSpPr>
          <p:cNvPr id="3" name="Content Placeholder 2"/>
          <p:cNvSpPr>
            <a:spLocks noGrp="1"/>
          </p:cNvSpPr>
          <p:nvPr>
            <p:ph idx="1"/>
          </p:nvPr>
        </p:nvSpPr>
        <p:spPr>
          <a:xfrm>
            <a:off x="457200" y="1219200"/>
            <a:ext cx="8229600" cy="5410200"/>
          </a:xfrm>
        </p:spPr>
        <p:txBody>
          <a:bodyPr>
            <a:noAutofit/>
          </a:bodyPr>
          <a:lstStyle/>
          <a:p>
            <a:pPr>
              <a:buFont typeface="Wingdings" pitchFamily="2" charset="2"/>
              <a:buChar char="v"/>
            </a:pPr>
            <a:r>
              <a:rPr lang="en-US" sz="2400" i="1" dirty="0" smtClean="0"/>
              <a:t>Mantras</a:t>
            </a:r>
            <a:r>
              <a:rPr lang="en-US" sz="2400" dirty="0" smtClean="0"/>
              <a:t>, or hymns addressed to the deities </a:t>
            </a:r>
          </a:p>
          <a:p>
            <a:pPr lvl="1">
              <a:buFont typeface="Wingdings" pitchFamily="2" charset="2"/>
              <a:buChar char="v"/>
            </a:pPr>
            <a:r>
              <a:rPr lang="en-US" sz="2200" dirty="0" smtClean="0"/>
              <a:t>These </a:t>
            </a:r>
            <a:r>
              <a:rPr lang="en-US" sz="2200" i="1" dirty="0" smtClean="0"/>
              <a:t>mantras</a:t>
            </a:r>
            <a:r>
              <a:rPr lang="en-US" sz="2200" dirty="0" smtClean="0"/>
              <a:t> are for ceremonial purposes or for the rites and rituals </a:t>
            </a:r>
          </a:p>
          <a:p>
            <a:pPr>
              <a:buFont typeface="Wingdings" pitchFamily="2" charset="2"/>
              <a:buChar char="v"/>
            </a:pPr>
            <a:r>
              <a:rPr lang="en-US" sz="2400" dirty="0" smtClean="0"/>
              <a:t>Some deal with the social life, including references to the sciences and mathematics</a:t>
            </a:r>
          </a:p>
          <a:p>
            <a:pPr lvl="1">
              <a:buFont typeface="Wingdings" pitchFamily="2" charset="2"/>
              <a:buChar char="v"/>
            </a:pPr>
            <a:r>
              <a:rPr lang="en-US" sz="2200" dirty="0" smtClean="0"/>
              <a:t>Specifically, discussions  on chemistry, astronomy, botany, zoology, physiology, medical therapeutics and bio-sciences </a:t>
            </a:r>
          </a:p>
          <a:p>
            <a:pPr>
              <a:buFont typeface="Wingdings" pitchFamily="2" charset="2"/>
              <a:buChar char="v"/>
            </a:pPr>
            <a:r>
              <a:rPr lang="en-US" sz="2400" dirty="0" smtClean="0"/>
              <a:t>They reflect all the aspects of existence, shedding light on the </a:t>
            </a:r>
            <a:r>
              <a:rPr lang="en-US" sz="2400" i="1" dirty="0" smtClean="0"/>
              <a:t>Srishti</a:t>
            </a:r>
            <a:r>
              <a:rPr lang="en-US" sz="2400" dirty="0" smtClean="0"/>
              <a:t>, the Brahman, the </a:t>
            </a:r>
            <a:r>
              <a:rPr lang="en-US" sz="2400" i="1" dirty="0" smtClean="0"/>
              <a:t>atman,</a:t>
            </a:r>
            <a:r>
              <a:rPr lang="en-US" sz="2400" dirty="0" smtClean="0"/>
              <a:t> the life and all the related issues of spiritualism </a:t>
            </a:r>
          </a:p>
          <a:p>
            <a:pPr>
              <a:buFont typeface="Wingdings" pitchFamily="2" charset="2"/>
              <a:buChar char="v"/>
            </a:pPr>
            <a:r>
              <a:rPr lang="en-US" sz="2400" dirty="0" smtClean="0"/>
              <a:t>The </a:t>
            </a:r>
            <a:r>
              <a:rPr lang="en-US" sz="2400" i="1" dirty="0" smtClean="0"/>
              <a:t>Vedas</a:t>
            </a:r>
            <a:r>
              <a:rPr lang="en-US" sz="2400" dirty="0" smtClean="0"/>
              <a:t> present a record of the philosophical progress of man, but do not propagate any specific ideology or  doctrine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sz="3600" b="1" dirty="0" smtClean="0">
                <a:latin typeface="Lucida Calligraphy" pitchFamily="66" charset="0"/>
              </a:rPr>
              <a:t>The </a:t>
            </a:r>
            <a:r>
              <a:rPr lang="en-US" sz="3600" b="1" dirty="0">
                <a:latin typeface="Lucida Calligraphy" pitchFamily="66" charset="0"/>
              </a:rPr>
              <a:t>meaning of the word  "</a:t>
            </a:r>
            <a:r>
              <a:rPr lang="en-US" sz="3600" b="1" dirty="0" smtClean="0">
                <a:latin typeface="Lucida Calligraphy" pitchFamily="66" charset="0"/>
              </a:rPr>
              <a:t>Veda”:</a:t>
            </a:r>
            <a:endParaRPr lang="en-US" sz="3600" b="1" dirty="0">
              <a:latin typeface="Lucida Calligraphy" pitchFamily="66" charset="0"/>
            </a:endParaRPr>
          </a:p>
        </p:txBody>
      </p:sp>
      <p:sp>
        <p:nvSpPr>
          <p:cNvPr id="3" name="Content Placeholder 2"/>
          <p:cNvSpPr>
            <a:spLocks noGrp="1"/>
          </p:cNvSpPr>
          <p:nvPr>
            <p:ph idx="1"/>
          </p:nvPr>
        </p:nvSpPr>
        <p:spPr>
          <a:xfrm>
            <a:off x="457200" y="1447800"/>
            <a:ext cx="8229600" cy="4648200"/>
          </a:xfrm>
        </p:spPr>
        <p:txBody>
          <a:bodyPr>
            <a:normAutofit fontScale="25000" lnSpcReduction="20000"/>
          </a:bodyPr>
          <a:lstStyle/>
          <a:p>
            <a:pPr>
              <a:buNone/>
            </a:pPr>
            <a:r>
              <a:rPr lang="en-US" sz="9600" dirty="0" smtClean="0"/>
              <a:t>The word “Veda” is interpreted in more than one ways by different scholars </a:t>
            </a:r>
          </a:p>
          <a:p>
            <a:pPr>
              <a:buNone/>
            </a:pPr>
            <a:endParaRPr lang="en-US" sz="9600" dirty="0" smtClean="0"/>
          </a:p>
          <a:p>
            <a:pPr>
              <a:buFont typeface="Wingdings" pitchFamily="2" charset="2"/>
              <a:buChar char="v"/>
            </a:pPr>
            <a:r>
              <a:rPr lang="en-US" sz="9600" dirty="0" smtClean="0"/>
              <a:t> “Veda” originates from the Sanskrit root </a:t>
            </a:r>
            <a:r>
              <a:rPr lang="en-US" sz="9600" i="1" dirty="0" smtClean="0"/>
              <a:t>Vid</a:t>
            </a:r>
            <a:r>
              <a:rPr lang="en-US" sz="9600" dirty="0" smtClean="0"/>
              <a:t>—”to know” (literally, knowledge) </a:t>
            </a:r>
          </a:p>
          <a:p>
            <a:pPr lvl="1">
              <a:buFont typeface="Wingdings" pitchFamily="2" charset="2"/>
              <a:buChar char="v"/>
            </a:pPr>
            <a:r>
              <a:rPr lang="en-US" sz="9400" dirty="0" smtClean="0"/>
              <a:t>When  the man was in a primitive stage, enveloped in darkness, the philosophy of the Veda was the unprecedented glow of knowledge  </a:t>
            </a:r>
          </a:p>
          <a:p>
            <a:pPr lvl="1">
              <a:buFont typeface="Arial" pitchFamily="34" charset="0"/>
              <a:buChar char="•"/>
            </a:pPr>
            <a:r>
              <a:rPr lang="en-US" sz="9600" dirty="0" smtClean="0"/>
              <a:t>The knowledge which transformed a </a:t>
            </a:r>
            <a:r>
              <a:rPr lang="en-US" sz="9600" i="1" dirty="0" smtClean="0"/>
              <a:t>prakrit</a:t>
            </a:r>
            <a:r>
              <a:rPr lang="en-US" sz="9600" dirty="0" smtClean="0"/>
              <a:t> (natural) man to a </a:t>
            </a:r>
            <a:r>
              <a:rPr lang="en-US" sz="9600" i="1" dirty="0" smtClean="0"/>
              <a:t>Sanskrit</a:t>
            </a:r>
            <a:r>
              <a:rPr lang="en-US" sz="9600" dirty="0" smtClean="0"/>
              <a:t> (knowledgeable) man is the Veda </a:t>
            </a:r>
          </a:p>
          <a:p>
            <a:pPr>
              <a:buFont typeface="Wingdings" pitchFamily="2" charset="2"/>
              <a:buChar char="v"/>
            </a:pPr>
            <a:endParaRPr lang="en-US" sz="9600" dirty="0" smtClean="0"/>
          </a:p>
          <a:p>
            <a:pPr>
              <a:buFont typeface="Wingdings" pitchFamily="2" charset="2"/>
              <a:buChar char="v"/>
            </a:pPr>
            <a:r>
              <a:rPr lang="en-US" sz="9600" dirty="0" smtClean="0"/>
              <a:t>“Veda” also means “to be,” (</a:t>
            </a:r>
            <a:r>
              <a:rPr lang="en-US" sz="9600" i="1" dirty="0" smtClean="0"/>
              <a:t>astitva</a:t>
            </a:r>
            <a:r>
              <a:rPr lang="en-US" sz="9600" dirty="0" smtClean="0"/>
              <a:t>—the existence—and that which creates awareness in a man about his own existence) </a:t>
            </a:r>
          </a:p>
          <a:p>
            <a:pPr>
              <a:buFont typeface="Wingdings" pitchFamily="2" charset="2"/>
              <a:buChar char="v"/>
            </a:pPr>
            <a:endParaRPr lang="en-US" sz="8000" dirty="0" smtClean="0"/>
          </a:p>
          <a:p>
            <a:endParaRPr lang="en-US" sz="4300"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623738"/>
            <a:ext cx="4572000" cy="14988719"/>
          </a:xfrm>
          <a:prstGeom prst="rect">
            <a:avLst/>
          </a:prstGeom>
        </p:spPr>
        <p:txBody>
          <a:bodyPr>
            <a:spAutoFit/>
          </a:bodyPr>
          <a:lstStyle/>
          <a:p>
            <a:pPr>
              <a:buFont typeface="Wingdings" pitchFamily="2" charset="2"/>
              <a:buChar char="v"/>
            </a:pPr>
            <a:r>
              <a:rPr lang="en-US" sz="4400" dirty="0" smtClean="0"/>
              <a:t>“Veda” also means “to think” (suggesting that thinking awakens discretion in a man’s mind, making a man wise and judicious) </a:t>
            </a:r>
          </a:p>
          <a:p>
            <a:pPr lvl="1">
              <a:buFont typeface="Arial" pitchFamily="34" charset="0"/>
              <a:buChar char="•"/>
            </a:pPr>
            <a:r>
              <a:rPr lang="en-US" sz="4400" dirty="0" smtClean="0"/>
              <a:t>The knowledge helps to distinguish between </a:t>
            </a:r>
            <a:r>
              <a:rPr lang="en-US" sz="4400" i="1" dirty="0" smtClean="0"/>
              <a:t>Sat</a:t>
            </a:r>
            <a:r>
              <a:rPr lang="en-US" sz="4400" dirty="0" smtClean="0"/>
              <a:t> and </a:t>
            </a:r>
            <a:r>
              <a:rPr lang="en-US" sz="4400" i="1" dirty="0" smtClean="0"/>
              <a:t>Asat</a:t>
            </a:r>
            <a:r>
              <a:rPr lang="en-US" sz="4400" dirty="0" smtClean="0"/>
              <a:t>.</a:t>
            </a:r>
          </a:p>
          <a:p>
            <a:pPr>
              <a:buFont typeface="Wingdings" pitchFamily="2" charset="2"/>
              <a:buChar char="v"/>
            </a:pPr>
            <a:r>
              <a:rPr lang="en-US" sz="4400" dirty="0" smtClean="0"/>
              <a:t> </a:t>
            </a:r>
          </a:p>
          <a:p>
            <a:pPr>
              <a:buFont typeface="Wingdings" pitchFamily="2" charset="2"/>
              <a:buChar char="v"/>
            </a:pPr>
            <a:r>
              <a:rPr lang="en-US" sz="4400" dirty="0" smtClean="0"/>
              <a:t>“Veda’”also refers to “accomplishment” (the knowledge that helps a man in realizing his supreme goal) </a:t>
            </a:r>
          </a:p>
        </p:txBody>
      </p:sp>
      <p:sp>
        <p:nvSpPr>
          <p:cNvPr id="4" name="Rectangle 3"/>
          <p:cNvSpPr/>
          <p:nvPr/>
        </p:nvSpPr>
        <p:spPr>
          <a:xfrm>
            <a:off x="533400" y="762000"/>
            <a:ext cx="7772400" cy="4524315"/>
          </a:xfrm>
          <a:prstGeom prst="rect">
            <a:avLst/>
          </a:prstGeom>
        </p:spPr>
        <p:txBody>
          <a:bodyPr wrap="square">
            <a:spAutoFit/>
          </a:bodyPr>
          <a:lstStyle/>
          <a:p>
            <a:pPr>
              <a:buFont typeface="Wingdings" pitchFamily="2" charset="2"/>
              <a:buChar char="v"/>
            </a:pPr>
            <a:r>
              <a:rPr lang="en-US" sz="3200" dirty="0" smtClean="0"/>
              <a:t>“Veda” also means “to think” (suggesting that thinking awakens discretion in a man’s mind, making a man wise and judicious) </a:t>
            </a:r>
          </a:p>
          <a:p>
            <a:pPr lvl="1">
              <a:buFont typeface="Arial" pitchFamily="34" charset="0"/>
              <a:buChar char="•"/>
            </a:pPr>
            <a:r>
              <a:rPr lang="en-US" sz="3200" dirty="0" smtClean="0"/>
              <a:t>The knowledge helps to distinguish between </a:t>
            </a:r>
            <a:r>
              <a:rPr lang="en-US" sz="3200" i="1" dirty="0" smtClean="0"/>
              <a:t>Sat</a:t>
            </a:r>
            <a:r>
              <a:rPr lang="en-US" sz="3200" dirty="0" smtClean="0"/>
              <a:t> and </a:t>
            </a:r>
            <a:r>
              <a:rPr lang="en-US" sz="3200" i="1" dirty="0" err="1" smtClean="0"/>
              <a:t>Asat</a:t>
            </a:r>
            <a:endParaRPr lang="en-US" sz="3200" dirty="0" smtClean="0"/>
          </a:p>
          <a:p>
            <a:pPr lvl="1">
              <a:buFont typeface="Arial" pitchFamily="34" charset="0"/>
              <a:buChar char="•"/>
            </a:pPr>
            <a:endParaRPr lang="en-US" sz="3200" dirty="0" smtClean="0"/>
          </a:p>
          <a:p>
            <a:pPr>
              <a:buFont typeface="Wingdings" pitchFamily="2" charset="2"/>
              <a:buChar char="v"/>
            </a:pPr>
            <a:r>
              <a:rPr lang="en-US" sz="3200" dirty="0" smtClean="0"/>
              <a:t>Finally, “Veda” also refers to “accomplishment” (the knowledge that helps a man in realizing his supreme goal)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b="1" dirty="0" smtClean="0">
                <a:latin typeface="Lucida Calligraphy" pitchFamily="66" charset="0"/>
              </a:rPr>
              <a:t>Summary:</a:t>
            </a:r>
            <a:endParaRPr lang="en-US" b="1" dirty="0">
              <a:latin typeface="Lucida Calligraphy" pitchFamily="66" charset="0"/>
            </a:endParaRPr>
          </a:p>
        </p:txBody>
      </p:sp>
      <p:sp>
        <p:nvSpPr>
          <p:cNvPr id="3" name="Content Placeholder 2"/>
          <p:cNvSpPr>
            <a:spLocks noGrp="1"/>
          </p:cNvSpPr>
          <p:nvPr>
            <p:ph idx="1"/>
          </p:nvPr>
        </p:nvSpPr>
        <p:spPr>
          <a:xfrm>
            <a:off x="457200" y="1066800"/>
            <a:ext cx="8229600" cy="5059363"/>
          </a:xfrm>
        </p:spPr>
        <p:txBody>
          <a:bodyPr>
            <a:normAutofit fontScale="32500" lnSpcReduction="20000"/>
          </a:bodyPr>
          <a:lstStyle/>
          <a:p>
            <a:pPr>
              <a:buFont typeface="Wingdings" pitchFamily="2" charset="2"/>
              <a:buChar char="v"/>
            </a:pPr>
            <a:r>
              <a:rPr lang="en-US" sz="7400" dirty="0" smtClean="0"/>
              <a:t>The Vedas are the most celebrated                                                 possessions of the mankind</a:t>
            </a:r>
            <a:r>
              <a:rPr lang="en-US" sz="7400" dirty="0"/>
              <a:t> </a:t>
            </a:r>
            <a:r>
              <a:rPr lang="en-US" sz="7400" dirty="0" smtClean="0"/>
              <a:t>and                                                                                        </a:t>
            </a:r>
            <a:r>
              <a:rPr lang="en-US" sz="7400" i="1" dirty="0" smtClean="0"/>
              <a:t>Rig Veda</a:t>
            </a:r>
            <a:r>
              <a:rPr lang="en-US" sz="7400" dirty="0" smtClean="0"/>
              <a:t> is the oldest literary work                                                                           in the history of the world.</a:t>
            </a:r>
          </a:p>
          <a:p>
            <a:pPr marL="0" indent="0">
              <a:buNone/>
            </a:pPr>
            <a:endParaRPr lang="en-US" sz="4900" dirty="0" smtClean="0"/>
          </a:p>
          <a:p>
            <a:pPr>
              <a:buFont typeface="Wingdings" pitchFamily="2" charset="2"/>
              <a:buChar char="v"/>
            </a:pPr>
            <a:r>
              <a:rPr lang="en-US" sz="7400" dirty="0" smtClean="0"/>
              <a:t>They are the first significant                                                                         utterances on the lips of man. </a:t>
            </a:r>
          </a:p>
          <a:p>
            <a:pPr marL="0" indent="0">
              <a:buNone/>
            </a:pPr>
            <a:endParaRPr lang="en-US" sz="4900" dirty="0" smtClean="0"/>
          </a:p>
          <a:p>
            <a:pPr>
              <a:buFont typeface="Wingdings" pitchFamily="2" charset="2"/>
              <a:buChar char="v"/>
            </a:pPr>
            <a:r>
              <a:rPr lang="en-US" sz="7400" dirty="0" smtClean="0"/>
              <a:t>The ancient Indian literature is                                                                the glorious gift of the Indian                                                            civilization to the world. </a:t>
            </a:r>
          </a:p>
          <a:p>
            <a:pPr marL="365760" lvl="1" indent="0">
              <a:buNone/>
            </a:pPr>
            <a:endParaRPr lang="en-US" sz="2600" dirty="0"/>
          </a:p>
          <a:p>
            <a:pPr marL="365760" lvl="1" indent="0">
              <a:buNone/>
            </a:pPr>
            <a:endParaRPr lang="en-US" sz="2600" dirty="0"/>
          </a:p>
          <a:p>
            <a:pPr marL="365760" lvl="1" indent="0">
              <a:buNone/>
            </a:pPr>
            <a:endParaRPr lang="en-US" sz="2600" dirty="0" smtClean="0"/>
          </a:p>
          <a:p>
            <a:pPr marL="365760" lvl="1" indent="0">
              <a:buNone/>
            </a:pPr>
            <a:endParaRPr lang="en-US" sz="2600" dirty="0" smtClean="0"/>
          </a:p>
          <a:p>
            <a:pPr marL="365760" lvl="1" indent="0">
              <a:buNone/>
            </a:pPr>
            <a:endParaRPr lang="en-US" sz="2600" dirty="0" smtClean="0"/>
          </a:p>
          <a:p>
            <a:pPr marL="0" indent="0">
              <a:buNone/>
            </a:pPr>
            <a:r>
              <a:rPr lang="en-US" sz="4500" b="1" dirty="0" smtClean="0"/>
              <a:t>ALSO:</a:t>
            </a:r>
          </a:p>
          <a:p>
            <a:pPr marL="365760" lvl="1" indent="0">
              <a:buNone/>
            </a:pPr>
            <a:r>
              <a:rPr lang="en-US" sz="5500" b="1" dirty="0" smtClean="0"/>
              <a:t>Indians believe that Ancient Indian literature is the crowning glory of the Indian civilization. No other part of the world has produced such voluminous literature of knowledge and wisdom.</a:t>
            </a:r>
          </a:p>
          <a:p>
            <a:pPr>
              <a:buFont typeface="Wingdings" pitchFamily="2" charset="2"/>
              <a:buChar char="v"/>
            </a:pPr>
            <a:endParaRPr lang="en-US" sz="3100" dirty="0"/>
          </a:p>
        </p:txBody>
      </p:sp>
      <p:pic>
        <p:nvPicPr>
          <p:cNvPr id="4" name="Picture 11" descr="Bhagavad Gita Quotes"/>
          <p:cNvPicPr>
            <a:picLocks noChangeAspect="1" noChangeArrowheads="1"/>
          </p:cNvPicPr>
          <p:nvPr/>
        </p:nvPicPr>
        <p:blipFill>
          <a:blip r:embed="rId2" cstate="print"/>
          <a:srcRect/>
          <a:stretch>
            <a:fillRect/>
          </a:stretch>
        </p:blipFill>
        <p:spPr bwMode="auto">
          <a:xfrm>
            <a:off x="5562600" y="609600"/>
            <a:ext cx="2776518"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 calcmode="lin" valueType="num">
                                      <p:cBhvr additive="base">
                                        <p:cTn id="3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 calcmode="lin" valueType="num">
                                      <p:cBhvr additive="base">
                                        <p:cTn id="3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fontScale="90000"/>
          </a:bodyPr>
          <a:lstStyle/>
          <a:p>
            <a:r>
              <a:rPr lang="en-US" sz="3600" b="1" dirty="0" smtClean="0">
                <a:latin typeface="Lucida Calligraphy" pitchFamily="66" charset="0"/>
              </a:rPr>
              <a:t>From the Vedas to the Upanishads:</a:t>
            </a:r>
            <a:r>
              <a:rPr lang="en-US" sz="3600" b="1" dirty="0">
                <a:latin typeface="Lucida Calligraphy" pitchFamily="66" charset="0"/>
              </a:rPr>
              <a:t/>
            </a:r>
            <a:br>
              <a:rPr lang="en-US" sz="3600" b="1" dirty="0">
                <a:latin typeface="Lucida Calligraphy" pitchFamily="66" charset="0"/>
              </a:rPr>
            </a:br>
            <a:endParaRPr lang="en-US" sz="3600" b="1" dirty="0">
              <a:latin typeface="Lucida Calligraphy" pitchFamily="66" charset="0"/>
            </a:endParaRPr>
          </a:p>
        </p:txBody>
      </p:sp>
      <p:sp>
        <p:nvSpPr>
          <p:cNvPr id="3" name="Content Placeholder 2"/>
          <p:cNvSpPr>
            <a:spLocks noGrp="1"/>
          </p:cNvSpPr>
          <p:nvPr>
            <p:ph idx="1"/>
          </p:nvPr>
        </p:nvSpPr>
        <p:spPr>
          <a:xfrm>
            <a:off x="457200" y="1295400"/>
            <a:ext cx="8229600" cy="5105400"/>
          </a:xfrm>
        </p:spPr>
        <p:txBody>
          <a:bodyPr>
            <a:noAutofit/>
          </a:bodyPr>
          <a:lstStyle/>
          <a:p>
            <a:pPr>
              <a:buNone/>
            </a:pPr>
            <a:r>
              <a:rPr lang="en-US" sz="2400" dirty="0" smtClean="0"/>
              <a:t> </a:t>
            </a:r>
            <a:r>
              <a:rPr lang="en-US" sz="2800" b="1" dirty="0" smtClean="0"/>
              <a:t>In the beginning, the </a:t>
            </a:r>
            <a:r>
              <a:rPr lang="en-US" sz="2800" b="1" i="1" dirty="0" smtClean="0"/>
              <a:t>Vedas</a:t>
            </a:r>
            <a:r>
              <a:rPr lang="en-US" sz="2800" b="1" dirty="0" smtClean="0"/>
              <a:t> spread polytheism</a:t>
            </a:r>
            <a:endParaRPr lang="en-US" sz="2400" b="1" dirty="0" smtClean="0"/>
          </a:p>
          <a:p>
            <a:pPr>
              <a:buFont typeface="Wingdings" pitchFamily="2" charset="2"/>
              <a:buChar char="v"/>
            </a:pPr>
            <a:r>
              <a:rPr lang="en-US" sz="2400" b="1" dirty="0" smtClean="0"/>
              <a:t>This illusion gradually disappeared with the approach of the Upanishadic period </a:t>
            </a:r>
          </a:p>
          <a:p>
            <a:pPr lvl="1"/>
            <a:r>
              <a:rPr lang="en-US" b="1" dirty="0" smtClean="0"/>
              <a:t>The Vedic philosophical thoughts reach the peak in the Upanishads </a:t>
            </a:r>
            <a:endParaRPr lang="en-US" sz="2400" b="1" dirty="0" smtClean="0"/>
          </a:p>
          <a:p>
            <a:pPr>
              <a:buFont typeface="Wingdings" pitchFamily="2" charset="2"/>
              <a:buChar char="v"/>
            </a:pPr>
            <a:r>
              <a:rPr lang="en-US" sz="2400" b="1" dirty="0" smtClean="0"/>
              <a:t>The Vedic Rishis were in search of the Ultimate Truth, on their quest for the Divine </a:t>
            </a:r>
          </a:p>
          <a:p>
            <a:pPr lvl="1"/>
            <a:r>
              <a:rPr lang="en-US" b="1" dirty="0" smtClean="0"/>
              <a:t> According to scholars, “The Upanishadic hymns are the epic hymns of self-knowledge, world-knowledge and God-knowledge,” the ULTIMATE TRUTH</a:t>
            </a:r>
          </a:p>
          <a:p>
            <a:endParaRPr lang="en-US" sz="2400" dirty="0" smtClean="0"/>
          </a:p>
          <a:p>
            <a:pPr>
              <a:buNone/>
            </a:pPr>
            <a:endParaRPr lang="en-US" sz="2400" dirty="0" smtClean="0"/>
          </a:p>
          <a:p>
            <a:pPr>
              <a:buNone/>
            </a:pPr>
            <a:endParaRPr 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77200" cy="6586418"/>
          </a:xfrm>
          <a:prstGeom prst="rect">
            <a:avLst/>
          </a:prstGeom>
        </p:spPr>
        <p:txBody>
          <a:bodyPr wrap="square">
            <a:spAutoFit/>
          </a:bodyPr>
          <a:lstStyle/>
          <a:p>
            <a:r>
              <a:rPr lang="en-US" sz="2800" dirty="0" smtClean="0"/>
              <a:t>The Rishis were inquisitive and they posed diverse questions:</a:t>
            </a:r>
          </a:p>
          <a:p>
            <a:pPr marL="914400" lvl="1" indent="-457200">
              <a:buFont typeface="+mj-lt"/>
              <a:buAutoNum type="arabicPeriod"/>
            </a:pPr>
            <a:r>
              <a:rPr lang="en-US" sz="2800" dirty="0" smtClean="0"/>
              <a:t> What is the Ultimate Truth? </a:t>
            </a:r>
          </a:p>
          <a:p>
            <a:pPr marL="914400" lvl="1" indent="-457200">
              <a:buFont typeface="+mj-lt"/>
              <a:buAutoNum type="arabicPeriod"/>
            </a:pPr>
            <a:r>
              <a:rPr lang="en-US" sz="2800" dirty="0" smtClean="0"/>
              <a:t>What is the </a:t>
            </a:r>
            <a:r>
              <a:rPr lang="en-US" sz="2800" i="1" dirty="0" smtClean="0"/>
              <a:t>Srishti</a:t>
            </a:r>
            <a:r>
              <a:rPr lang="en-US" sz="2800" dirty="0" smtClean="0"/>
              <a:t>?  Who is the creator?</a:t>
            </a:r>
          </a:p>
          <a:p>
            <a:pPr marL="914400" lvl="1" indent="-457200">
              <a:buFont typeface="+mj-lt"/>
              <a:buAutoNum type="arabicPeriod"/>
            </a:pPr>
            <a:r>
              <a:rPr lang="en-US" sz="2800" dirty="0" smtClean="0"/>
              <a:t> How and why is the </a:t>
            </a:r>
            <a:r>
              <a:rPr lang="en-US" sz="2800" i="1" dirty="0" smtClean="0"/>
              <a:t>Samsara</a:t>
            </a:r>
            <a:r>
              <a:rPr lang="en-US" sz="2800" dirty="0" smtClean="0"/>
              <a:t> (</a:t>
            </a:r>
            <a:r>
              <a:rPr lang="en-US" sz="2800" i="1" dirty="0" smtClean="0"/>
              <a:t>Jagat</a:t>
            </a:r>
            <a:r>
              <a:rPr lang="en-US" sz="2800" dirty="0" smtClean="0"/>
              <a:t>) created? </a:t>
            </a:r>
          </a:p>
          <a:p>
            <a:pPr marL="914400" lvl="1" indent="-457200">
              <a:buFont typeface="+mj-lt"/>
              <a:buAutoNum type="arabicPeriod"/>
            </a:pPr>
            <a:r>
              <a:rPr lang="en-US" sz="2800" dirty="0" smtClean="0"/>
              <a:t>What is the Brahman? </a:t>
            </a:r>
          </a:p>
          <a:p>
            <a:pPr marL="914400" lvl="1" indent="-457200">
              <a:buFont typeface="+mj-lt"/>
              <a:buAutoNum type="arabicPeriod"/>
            </a:pPr>
            <a:r>
              <a:rPr lang="en-US" sz="2800" dirty="0" smtClean="0"/>
              <a:t>What is the </a:t>
            </a:r>
            <a:r>
              <a:rPr lang="en-US" sz="2800" i="1" dirty="0" smtClean="0"/>
              <a:t>jiva</a:t>
            </a:r>
            <a:r>
              <a:rPr lang="en-US" sz="2800" dirty="0" smtClean="0"/>
              <a:t> or the </a:t>
            </a:r>
            <a:r>
              <a:rPr lang="en-US" sz="2800" i="1" dirty="0" smtClean="0"/>
              <a:t>jivatma</a:t>
            </a:r>
            <a:r>
              <a:rPr lang="en-US" sz="2800" dirty="0" smtClean="0"/>
              <a:t>? </a:t>
            </a:r>
          </a:p>
          <a:p>
            <a:pPr marL="914400" lvl="1" indent="-457200">
              <a:buFont typeface="+mj-lt"/>
              <a:buAutoNum type="arabicPeriod"/>
            </a:pPr>
            <a:r>
              <a:rPr lang="en-US" sz="2800" dirty="0" smtClean="0"/>
              <a:t>Is there any relationship between the Brahman and the </a:t>
            </a:r>
            <a:r>
              <a:rPr lang="en-US" sz="2800" i="1" dirty="0" smtClean="0"/>
              <a:t>jivatma</a:t>
            </a:r>
            <a:r>
              <a:rPr lang="en-US" sz="2800" dirty="0" smtClean="0"/>
              <a:t>? </a:t>
            </a:r>
          </a:p>
          <a:p>
            <a:pPr marL="914400" lvl="1" indent="-457200">
              <a:buFont typeface="+mj-lt"/>
              <a:buAutoNum type="arabicPeriod"/>
            </a:pPr>
            <a:r>
              <a:rPr lang="en-US" sz="2800" dirty="0" smtClean="0"/>
              <a:t>What is life? What is death? What is </a:t>
            </a:r>
            <a:r>
              <a:rPr lang="en-US" sz="2800" i="1" dirty="0" smtClean="0"/>
              <a:t>moksha</a:t>
            </a:r>
            <a:r>
              <a:rPr lang="en-US" sz="2800" dirty="0" smtClean="0"/>
              <a:t>? </a:t>
            </a:r>
          </a:p>
          <a:p>
            <a:pPr>
              <a:buNone/>
            </a:pPr>
            <a:endParaRPr lang="en-US" sz="1400" dirty="0" smtClean="0"/>
          </a:p>
          <a:p>
            <a:r>
              <a:rPr lang="en-US" sz="2800" dirty="0" smtClean="0"/>
              <a:t>Truly speaking, the Upanishads reflect the sublime knowledge and wisdom of man in its  most exalted form</a:t>
            </a:r>
            <a:endParaRPr lang="en-US" sz="900" dirty="0" smtClean="0"/>
          </a:p>
          <a:p>
            <a:pPr lvl="1"/>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600"/>
          </a:xfrm>
        </p:spPr>
        <p:txBody>
          <a:bodyPr/>
          <a:lstStyle/>
          <a:p>
            <a:r>
              <a:rPr lang="en-US" b="1" dirty="0" smtClean="0">
                <a:latin typeface="Lucida Calligraphy" pitchFamily="66" charset="0"/>
              </a:rPr>
              <a:t>The</a:t>
            </a:r>
            <a:r>
              <a:rPr lang="en-US" b="1" i="1" dirty="0" smtClean="0">
                <a:latin typeface="Lucida Calligraphy" pitchFamily="66" charset="0"/>
              </a:rPr>
              <a:t> </a:t>
            </a:r>
            <a:r>
              <a:rPr lang="en-US" b="1" dirty="0" smtClean="0">
                <a:latin typeface="Lucida Calligraphy" pitchFamily="66" charset="0"/>
              </a:rPr>
              <a:t>Upanishads </a:t>
            </a:r>
            <a:endParaRPr lang="en-US" b="1" dirty="0">
              <a:latin typeface="Lucida Calligraphy" pitchFamily="66" charset="0"/>
            </a:endParaRPr>
          </a:p>
        </p:txBody>
      </p:sp>
      <p:sp>
        <p:nvSpPr>
          <p:cNvPr id="2" name="Content Placeholder 1"/>
          <p:cNvSpPr>
            <a:spLocks noGrp="1"/>
          </p:cNvSpPr>
          <p:nvPr>
            <p:ph idx="1"/>
          </p:nvPr>
        </p:nvSpPr>
        <p:spPr>
          <a:xfrm>
            <a:off x="457200" y="1219200"/>
            <a:ext cx="8229600" cy="4876800"/>
          </a:xfrm>
        </p:spPr>
        <p:txBody>
          <a:bodyPr>
            <a:normAutofit fontScale="85000" lnSpcReduction="10000"/>
          </a:bodyPr>
          <a:lstStyle/>
          <a:p>
            <a:r>
              <a:rPr lang="en-US" b="1" i="1" dirty="0" smtClean="0"/>
              <a:t>Upanishad</a:t>
            </a:r>
            <a:r>
              <a:rPr lang="en-US" b="1" dirty="0" smtClean="0"/>
              <a:t> means the inner or mystic teaching. The term “Upanishad” is derived from </a:t>
            </a:r>
            <a:r>
              <a:rPr lang="en-US" b="1" i="1" dirty="0" smtClean="0"/>
              <a:t>upa </a:t>
            </a:r>
            <a:r>
              <a:rPr lang="en-US" b="1" dirty="0" smtClean="0"/>
              <a:t>(near), </a:t>
            </a:r>
            <a:r>
              <a:rPr lang="en-US" b="1" i="1" dirty="0" smtClean="0"/>
              <a:t>ni</a:t>
            </a:r>
            <a:r>
              <a:rPr lang="en-US" b="1" dirty="0" smtClean="0"/>
              <a:t> (down) and </a:t>
            </a:r>
            <a:r>
              <a:rPr lang="en-US" b="1" i="1" dirty="0" smtClean="0"/>
              <a:t>s(h)ad</a:t>
            </a:r>
            <a:r>
              <a:rPr lang="en-US" b="1" dirty="0" smtClean="0"/>
              <a:t> (to sit), i.e., sitting down near. </a:t>
            </a:r>
          </a:p>
          <a:p>
            <a:pPr lvl="1"/>
            <a:r>
              <a:rPr lang="en-US" b="1" dirty="0" smtClean="0"/>
              <a:t>Groups of pupils sat around a teacher (the wise one) to learn from him the secret doctrine </a:t>
            </a:r>
          </a:p>
          <a:p>
            <a:pPr lvl="1"/>
            <a:r>
              <a:rPr lang="en-US" b="1" dirty="0" smtClean="0"/>
              <a:t>In the quiet forest hermitages, the “thinkers” pondered on the problems of deepest concerns and communicated their knowledge to fit pupils near them (like Aristotle, Plato, and Socrates)</a:t>
            </a:r>
          </a:p>
          <a:p>
            <a:pPr>
              <a:buNone/>
            </a:pPr>
            <a:endParaRPr lang="en-US" b="1" dirty="0" smtClean="0"/>
          </a:p>
          <a:p>
            <a:r>
              <a:rPr lang="en-US" b="1" dirty="0" smtClean="0"/>
              <a:t>“Upanishad” also means the knowledge of Brahma, by which ignorance is loosened or destroyed </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772400" cy="7448193"/>
          </a:xfrm>
          <a:prstGeom prst="rect">
            <a:avLst/>
          </a:prstGeom>
          <a:noFill/>
        </p:spPr>
        <p:txBody>
          <a:bodyPr wrap="square" rtlCol="0">
            <a:spAutoFit/>
          </a:bodyPr>
          <a:lstStyle/>
          <a:p>
            <a:pPr>
              <a:buFont typeface="Wingdings" pitchFamily="2" charset="2"/>
              <a:buChar char="v"/>
            </a:pPr>
            <a:r>
              <a:rPr lang="en-US" sz="2400" b="1" dirty="0" smtClean="0"/>
              <a:t>The</a:t>
            </a:r>
            <a:r>
              <a:rPr lang="en-US" sz="2400" b="1" i="1" dirty="0" smtClean="0"/>
              <a:t> Upanishads </a:t>
            </a:r>
            <a:r>
              <a:rPr lang="en-US" sz="2400" b="1" dirty="0" smtClean="0"/>
              <a:t>more clearly set forth the prime Vedic doctrines like </a:t>
            </a:r>
            <a:r>
              <a:rPr lang="en-US" sz="2400" b="1" u="sng" dirty="0" smtClean="0"/>
              <a:t>Self-realization</a:t>
            </a:r>
            <a:r>
              <a:rPr lang="en-US" sz="2400" b="1" dirty="0" smtClean="0"/>
              <a:t>, </a:t>
            </a:r>
            <a:r>
              <a:rPr lang="en-US" sz="2400" b="1" u="sng" dirty="0" smtClean="0"/>
              <a:t>yoga </a:t>
            </a:r>
            <a:r>
              <a:rPr lang="en-US" sz="2400" b="1" dirty="0" smtClean="0"/>
              <a:t>and </a:t>
            </a:r>
            <a:r>
              <a:rPr lang="en-US" sz="2400" b="1" u="sng" dirty="0" smtClean="0"/>
              <a:t>meditation</a:t>
            </a:r>
            <a:r>
              <a:rPr lang="en-US" sz="2400" b="1" dirty="0" smtClean="0"/>
              <a:t>, </a:t>
            </a:r>
            <a:r>
              <a:rPr lang="en-US" sz="2400" b="1" u="sng" dirty="0" smtClean="0"/>
              <a:t>karma </a:t>
            </a:r>
            <a:r>
              <a:rPr lang="en-US" sz="2400" b="1" dirty="0" smtClean="0"/>
              <a:t>and </a:t>
            </a:r>
            <a:r>
              <a:rPr lang="en-US" sz="2400" b="1" u="sng" dirty="0" smtClean="0"/>
              <a:t>reincarnation</a:t>
            </a:r>
            <a:r>
              <a:rPr lang="en-US" sz="2400" b="1" dirty="0" smtClean="0"/>
              <a:t>  </a:t>
            </a:r>
          </a:p>
          <a:p>
            <a:pPr>
              <a:buFont typeface="Wingdings" pitchFamily="2" charset="2"/>
              <a:buChar char="v"/>
            </a:pPr>
            <a:endParaRPr lang="en-US" sz="2400" b="1" dirty="0" smtClean="0"/>
          </a:p>
          <a:p>
            <a:pPr>
              <a:buFont typeface="Wingdings" pitchFamily="2" charset="2"/>
              <a:buChar char="v"/>
            </a:pPr>
            <a:r>
              <a:rPr lang="en-US" sz="2400" b="1" dirty="0" smtClean="0"/>
              <a:t>The Purpose: To let it be known that </a:t>
            </a:r>
            <a:r>
              <a:rPr lang="en-US" sz="2400" b="1" u="sng" dirty="0"/>
              <a:t>Nirvana</a:t>
            </a:r>
            <a:r>
              <a:rPr lang="en-US" sz="2400" b="1" dirty="0"/>
              <a:t> </a:t>
            </a:r>
            <a:r>
              <a:rPr lang="en-US" sz="2400" b="1" dirty="0" smtClean="0"/>
              <a:t>(</a:t>
            </a:r>
            <a:r>
              <a:rPr lang="en-US" sz="2400" b="1" u="sng" dirty="0" smtClean="0"/>
              <a:t>l</a:t>
            </a:r>
            <a:r>
              <a:rPr lang="en-US" sz="2400" b="1" dirty="0" smtClean="0"/>
              <a:t>iberation), the final goal of spiritual development becomes less desirable, as the seeker loses his own identity in his merging with the </a:t>
            </a:r>
            <a:r>
              <a:rPr lang="en-US" sz="2400" b="1" u="sng" dirty="0" smtClean="0"/>
              <a:t>Absolute</a:t>
            </a:r>
            <a:endParaRPr lang="en-US" sz="2400" b="1" dirty="0" smtClean="0"/>
          </a:p>
          <a:p>
            <a:pPr>
              <a:buFont typeface="Wingdings" pitchFamily="2" charset="2"/>
              <a:buChar char="v"/>
            </a:pPr>
            <a:endParaRPr lang="en-US" sz="2400" b="1" dirty="0" smtClean="0"/>
          </a:p>
          <a:p>
            <a:pPr>
              <a:buFont typeface="Wingdings" pitchFamily="2" charset="2"/>
              <a:buChar char="v"/>
            </a:pPr>
            <a:r>
              <a:rPr lang="en-US" sz="2400" b="1" dirty="0" smtClean="0"/>
              <a:t>The </a:t>
            </a:r>
            <a:r>
              <a:rPr lang="en-US" sz="2400" b="1" i="1" dirty="0" smtClean="0"/>
              <a:t>Upanishads </a:t>
            </a:r>
            <a:r>
              <a:rPr lang="en-US" sz="2400" b="1" dirty="0" smtClean="0"/>
              <a:t>give us both spiritual vision and philosophical argument. </a:t>
            </a:r>
          </a:p>
          <a:p>
            <a:pPr lvl="1">
              <a:buFont typeface="Arial" pitchFamily="34" charset="0"/>
              <a:buChar char="•"/>
            </a:pPr>
            <a:r>
              <a:rPr lang="en-US" sz="2400" b="1" dirty="0" smtClean="0"/>
              <a:t>The core of truth is essentially incommunicable except by a way of life</a:t>
            </a:r>
          </a:p>
          <a:p>
            <a:pPr lvl="1">
              <a:buFont typeface="Arial" pitchFamily="34" charset="0"/>
              <a:buChar char="•"/>
            </a:pPr>
            <a:r>
              <a:rPr lang="en-US" sz="2400" b="1" dirty="0" smtClean="0"/>
              <a:t>It is by a strictly personal effort that one can reach the truth </a:t>
            </a:r>
          </a:p>
          <a:p>
            <a:endParaRPr lang="en-US" sz="2400" dirty="0" smtClean="0"/>
          </a:p>
          <a:p>
            <a:endParaRPr lang="en-US" sz="2400" dirty="0" smtClean="0"/>
          </a:p>
          <a:p>
            <a:endParaRPr lang="en-US" sz="2800" dirty="0" smtClean="0"/>
          </a:p>
          <a:p>
            <a:endParaRPr lang="en-US" sz="24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772400" cy="5970865"/>
          </a:xfrm>
          <a:prstGeom prst="rect">
            <a:avLst/>
          </a:prstGeom>
          <a:noFill/>
        </p:spPr>
        <p:txBody>
          <a:bodyPr wrap="square" rtlCol="0">
            <a:spAutoFit/>
          </a:bodyPr>
          <a:lstStyle/>
          <a:p>
            <a:pPr>
              <a:buFont typeface="Wingdings" pitchFamily="2" charset="2"/>
              <a:buChar char="v"/>
            </a:pPr>
            <a:r>
              <a:rPr lang="en-US" sz="2800" dirty="0" smtClean="0"/>
              <a:t>Some of the richest material in the </a:t>
            </a:r>
            <a:r>
              <a:rPr lang="en-US" sz="2800" i="1" dirty="0" smtClean="0"/>
              <a:t>Upanishads</a:t>
            </a:r>
            <a:r>
              <a:rPr lang="en-US" sz="2800" dirty="0" smtClean="0"/>
              <a:t> delineate the glory of the Absolute/God, the process of creation, prescribing different methods of </a:t>
            </a:r>
            <a:r>
              <a:rPr lang="en-US" sz="2800" i="1" dirty="0" smtClean="0"/>
              <a:t>upaasanaa</a:t>
            </a:r>
            <a:r>
              <a:rPr lang="en-US" sz="2800" dirty="0" smtClean="0"/>
              <a:t>, or meditation</a:t>
            </a:r>
          </a:p>
          <a:p>
            <a:endParaRPr lang="en-US" sz="2800" dirty="0" smtClean="0"/>
          </a:p>
          <a:p>
            <a:endParaRPr lang="en-US" sz="2800" dirty="0" smtClean="0"/>
          </a:p>
          <a:p>
            <a:pPr>
              <a:buFont typeface="Wingdings" pitchFamily="2" charset="2"/>
              <a:buChar char="v"/>
            </a:pPr>
            <a:r>
              <a:rPr lang="en-US" sz="2800" dirty="0" smtClean="0"/>
              <a:t>The </a:t>
            </a:r>
            <a:r>
              <a:rPr lang="en-US" sz="2800" i="1" dirty="0" smtClean="0"/>
              <a:t>Upanishads</a:t>
            </a:r>
            <a:r>
              <a:rPr lang="en-US" sz="2800" dirty="0" smtClean="0"/>
              <a:t> convey four different styles (like the Greek philosophical quests):  </a:t>
            </a:r>
          </a:p>
          <a:p>
            <a:pPr lvl="0"/>
            <a:endParaRPr lang="en-US" sz="2800" dirty="0" smtClean="0"/>
          </a:p>
          <a:p>
            <a:pPr marL="514350" lvl="0" indent="-514350" algn="ctr">
              <a:buFont typeface="+mj-lt"/>
              <a:buAutoNum type="arabicPeriod"/>
            </a:pPr>
            <a:r>
              <a:rPr lang="en-US" sz="2800" dirty="0" smtClean="0"/>
              <a:t>Dialogue with questions and answers </a:t>
            </a:r>
          </a:p>
          <a:p>
            <a:pPr marL="514350" lvl="0" indent="-514350" algn="ctr">
              <a:buFont typeface="+mj-lt"/>
              <a:buAutoNum type="arabicPeriod"/>
            </a:pPr>
            <a:r>
              <a:rPr lang="en-US" sz="2800" dirty="0" smtClean="0"/>
              <a:t>Narration and episodes </a:t>
            </a:r>
          </a:p>
          <a:p>
            <a:pPr marL="514350" lvl="0" indent="-514350" algn="ctr">
              <a:buFont typeface="+mj-lt"/>
              <a:buAutoNum type="arabicPeriod"/>
            </a:pPr>
            <a:r>
              <a:rPr lang="en-US" sz="2800" dirty="0" smtClean="0"/>
              <a:t>Similes, metaphors and illustrations </a:t>
            </a:r>
          </a:p>
          <a:p>
            <a:pPr marL="514350" lvl="0" indent="-514350" algn="ctr">
              <a:buFont typeface="+mj-lt"/>
              <a:buAutoNum type="arabicPeriod"/>
            </a:pPr>
            <a:r>
              <a:rPr lang="en-US" sz="2800" dirty="0" smtClean="0"/>
              <a:t>Symbolism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229600" cy="5201424"/>
          </a:xfrm>
          <a:prstGeom prst="rect">
            <a:avLst/>
          </a:prstGeom>
          <a:noFill/>
        </p:spPr>
        <p:txBody>
          <a:bodyPr wrap="square" rtlCol="0">
            <a:spAutoFit/>
          </a:bodyPr>
          <a:lstStyle/>
          <a:p>
            <a:pPr>
              <a:buFont typeface="Wingdings" pitchFamily="2" charset="2"/>
              <a:buChar char="v"/>
            </a:pPr>
            <a:r>
              <a:rPr lang="en-US" sz="2800" dirty="0" smtClean="0"/>
              <a:t>Symbolisms employed by the Upanishads are essentially of 3 types: </a:t>
            </a:r>
            <a:r>
              <a:rPr lang="en-US" sz="2800" u="sng" dirty="0" smtClean="0"/>
              <a:t>Nature</a:t>
            </a:r>
            <a:r>
              <a:rPr lang="en-US" sz="2800" dirty="0" smtClean="0"/>
              <a:t> symbolism, </a:t>
            </a:r>
            <a:r>
              <a:rPr lang="en-US" sz="2800" u="sng" dirty="0" smtClean="0"/>
              <a:t>sacrifices</a:t>
            </a:r>
            <a:r>
              <a:rPr lang="en-US" sz="2800" dirty="0" smtClean="0"/>
              <a:t> and </a:t>
            </a:r>
            <a:r>
              <a:rPr lang="en-US" sz="2800" u="sng" dirty="0" smtClean="0"/>
              <a:t>sacrificial items </a:t>
            </a:r>
            <a:r>
              <a:rPr lang="en-US" sz="2800" dirty="0" smtClean="0"/>
              <a:t>used as symbols, and </a:t>
            </a:r>
            <a:r>
              <a:rPr lang="en-US" sz="2800" u="sng" dirty="0" smtClean="0"/>
              <a:t>mystic sound syllables</a:t>
            </a:r>
            <a:r>
              <a:rPr lang="en-US" sz="2800" dirty="0" smtClean="0"/>
              <a:t> such as Aum being used as symbols </a:t>
            </a:r>
          </a:p>
          <a:p>
            <a:pPr>
              <a:buFont typeface="Arial" pitchFamily="34" charset="0"/>
              <a:buChar char="•"/>
            </a:pPr>
            <a:endParaRPr lang="en-US" sz="2000" dirty="0" smtClean="0"/>
          </a:p>
          <a:p>
            <a:endParaRPr lang="en-US" sz="2000" dirty="0" smtClean="0"/>
          </a:p>
          <a:p>
            <a:endParaRPr lang="en-US" sz="2000" dirty="0" smtClean="0"/>
          </a:p>
          <a:p>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endParaRPr lang="en-US" sz="2000" dirty="0"/>
          </a:p>
        </p:txBody>
      </p:sp>
      <p:pic>
        <p:nvPicPr>
          <p:cNvPr id="3" name="Picture 2" descr="OmNamasteCarving400"/>
          <p:cNvPicPr>
            <a:picLocks noChangeAspect="1" noChangeArrowheads="1"/>
          </p:cNvPicPr>
          <p:nvPr/>
        </p:nvPicPr>
        <p:blipFill>
          <a:blip r:embed="rId2" cstate="print"/>
          <a:srcRect/>
          <a:stretch>
            <a:fillRect/>
          </a:stretch>
        </p:blipFill>
        <p:spPr bwMode="auto">
          <a:xfrm>
            <a:off x="2438400" y="2895600"/>
            <a:ext cx="352425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b="1" dirty="0" smtClean="0">
                <a:latin typeface="Lucida Calligraphy" pitchFamily="66" charset="0"/>
              </a:rPr>
              <a:t>The Indian Civilization: Some History</a:t>
            </a:r>
            <a:br>
              <a:rPr lang="en-US" sz="3600" b="1" dirty="0" smtClean="0">
                <a:latin typeface="Lucida Calligraphy" pitchFamily="66" charset="0"/>
              </a:rPr>
            </a:br>
            <a:endParaRPr lang="en-US" sz="3600" b="1" dirty="0">
              <a:latin typeface="Lucida Calligraphy" pitchFamily="66" charset="0"/>
            </a:endParaRPr>
          </a:p>
        </p:txBody>
      </p:sp>
      <p:sp>
        <p:nvSpPr>
          <p:cNvPr id="3" name="Content Placeholder 2"/>
          <p:cNvSpPr>
            <a:spLocks noGrp="1"/>
          </p:cNvSpPr>
          <p:nvPr>
            <p:ph idx="1"/>
          </p:nvPr>
        </p:nvSpPr>
        <p:spPr>
          <a:xfrm>
            <a:off x="457200" y="1066800"/>
            <a:ext cx="8229600" cy="5410200"/>
          </a:xfrm>
        </p:spPr>
        <p:txBody>
          <a:bodyPr>
            <a:noAutofit/>
          </a:bodyPr>
          <a:lstStyle/>
          <a:p>
            <a:pPr>
              <a:buFont typeface="Wingdings" pitchFamily="2" charset="2"/>
              <a:buChar char="v"/>
            </a:pPr>
            <a:r>
              <a:rPr lang="en-US" sz="2400" dirty="0" smtClean="0"/>
              <a:t>One of the most ancient civilizations of the world, known as the Sindhu civilization or the Indus Valley Civilization or the Aryan Civilization </a:t>
            </a:r>
          </a:p>
          <a:p>
            <a:pPr lvl="1">
              <a:buFont typeface="Arial" pitchFamily="34" charset="0"/>
              <a:buChar char="•"/>
            </a:pPr>
            <a:r>
              <a:rPr lang="en-US" sz="2000" dirty="0" smtClean="0"/>
              <a:t>Sometimes also  referred to as the Vedic civilization, kindled by the Aryans on the banks of the river Sindhu (Indus) in the Northern India</a:t>
            </a:r>
          </a:p>
          <a:p>
            <a:pPr lvl="1">
              <a:buFont typeface="Arial" pitchFamily="34" charset="0"/>
              <a:buChar char="•"/>
            </a:pPr>
            <a:r>
              <a:rPr lang="en-US" sz="2000" dirty="0" smtClean="0"/>
              <a:t>Later,  they helped spread it across some other parts of the country</a:t>
            </a:r>
          </a:p>
          <a:p>
            <a:pPr lvl="1">
              <a:buFont typeface="Arial" pitchFamily="34" charset="0"/>
              <a:buChar char="•"/>
            </a:pPr>
            <a:r>
              <a:rPr lang="en-US" sz="2000" dirty="0" smtClean="0"/>
              <a:t>The scholars differ on the period of its development </a:t>
            </a:r>
          </a:p>
          <a:p>
            <a:pPr marL="365760" lvl="1" indent="0">
              <a:buNone/>
            </a:pPr>
            <a:endParaRPr lang="en-US" sz="2000" dirty="0" smtClean="0"/>
          </a:p>
          <a:p>
            <a:pPr>
              <a:buFont typeface="Wingdings" pitchFamily="2" charset="2"/>
              <a:buChar char="v"/>
            </a:pPr>
            <a:r>
              <a:rPr lang="en-US" sz="2400" dirty="0" smtClean="0"/>
              <a:t>Even the origin of the Aryan race has  been debatable </a:t>
            </a:r>
          </a:p>
          <a:p>
            <a:pPr lvl="1">
              <a:buFont typeface="Wingdings" pitchFamily="2" charset="2"/>
              <a:buChar char="v"/>
            </a:pPr>
            <a:r>
              <a:rPr lang="en-US" sz="2000" dirty="0" smtClean="0"/>
              <a:t>Some historians believe that the Aryans migrated from the North Central Asia and settled in India. Some other historians contend that the Aryans have been the natives of India.</a:t>
            </a:r>
          </a:p>
          <a:p>
            <a:pPr lvl="1">
              <a:buNone/>
            </a:pPr>
            <a:endParaRPr lang="en-US" sz="2000" dirty="0" smtClean="0"/>
          </a:p>
          <a:p>
            <a:pPr>
              <a:buFont typeface="Wingdings" pitchFamily="2" charset="2"/>
              <a:buChar char="v"/>
            </a:pPr>
            <a:r>
              <a:rPr lang="en-US" sz="2000" dirty="0" smtClean="0"/>
              <a:t>Common opinion: the Aryan civilization is 4000 to 8000 years old </a:t>
            </a:r>
          </a:p>
          <a:p>
            <a:pPr>
              <a:buFont typeface="Wingdings" pitchFamily="2" charset="2"/>
              <a:buChar char="v"/>
            </a:pPr>
            <a:endParaRPr lang="en-US" sz="1600" dirty="0" smtClean="0"/>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772400" cy="5632311"/>
          </a:xfrm>
          <a:prstGeom prst="rect">
            <a:avLst/>
          </a:prstGeom>
        </p:spPr>
        <p:txBody>
          <a:bodyPr wrap="square">
            <a:spAutoFit/>
          </a:bodyPr>
          <a:lstStyle/>
          <a:p>
            <a:pPr>
              <a:buFont typeface="Wingdings" pitchFamily="2" charset="2"/>
              <a:buChar char="v"/>
            </a:pPr>
            <a:r>
              <a:rPr lang="en-US" sz="2400" b="1" dirty="0" smtClean="0"/>
              <a:t>The central theme of the </a:t>
            </a:r>
            <a:r>
              <a:rPr lang="en-US" sz="2400" b="1" i="1" dirty="0" smtClean="0"/>
              <a:t>Upanishads</a:t>
            </a:r>
            <a:r>
              <a:rPr lang="en-US" sz="2400" b="1" dirty="0" smtClean="0"/>
              <a:t> is </a:t>
            </a:r>
            <a:r>
              <a:rPr lang="en-US" sz="2400" b="1" u="sng" dirty="0" smtClean="0"/>
              <a:t>Monotheism</a:t>
            </a:r>
            <a:r>
              <a:rPr lang="en-US" sz="2400" b="1" dirty="0" smtClean="0"/>
              <a:t>, the concept of an all pervasive supreme being—the </a:t>
            </a:r>
            <a:r>
              <a:rPr lang="en-US" sz="2400" b="1" u="sng" dirty="0" smtClean="0"/>
              <a:t>Brahma</a:t>
            </a:r>
          </a:p>
          <a:p>
            <a:pPr lvl="1">
              <a:buFont typeface="Arial" pitchFamily="34" charset="0"/>
              <a:buChar char="•"/>
            </a:pPr>
            <a:r>
              <a:rPr lang="en-US" sz="2400" b="1" dirty="0" smtClean="0"/>
              <a:t>He is not </a:t>
            </a:r>
            <a:r>
              <a:rPr lang="en-US" sz="2400" b="1" i="1" dirty="0" smtClean="0"/>
              <a:t>nirguNa</a:t>
            </a:r>
            <a:r>
              <a:rPr lang="en-US" sz="2400" b="1" dirty="0" smtClean="0"/>
              <a:t> (attribute less), but is </a:t>
            </a:r>
            <a:r>
              <a:rPr lang="en-US" sz="2400" b="1" i="1" dirty="0" smtClean="0"/>
              <a:t>guNaparipuurNa</a:t>
            </a:r>
            <a:r>
              <a:rPr lang="en-US" sz="2400" b="1" dirty="0" smtClean="0"/>
              <a:t>—full of all possible auspicious qualities</a:t>
            </a:r>
          </a:p>
          <a:p>
            <a:pPr lvl="1"/>
            <a:r>
              <a:rPr lang="en-US" sz="2400" b="1" dirty="0" smtClean="0"/>
              <a:t> </a:t>
            </a:r>
          </a:p>
          <a:p>
            <a:pPr>
              <a:buFont typeface="Wingdings" pitchFamily="2" charset="2"/>
              <a:buChar char="v"/>
            </a:pPr>
            <a:r>
              <a:rPr lang="en-US" sz="2400" b="1" dirty="0" smtClean="0"/>
              <a:t>The Supreme Principle is described as the Creator, Sustainer, Regulator, Destroyer, Enlightener and Liberator of all. It is also the one and only Independent Principle upon which all other entities are dependent</a:t>
            </a:r>
          </a:p>
          <a:p>
            <a:r>
              <a:rPr lang="en-US" sz="2400" b="1" dirty="0" smtClean="0"/>
              <a:t> </a:t>
            </a:r>
          </a:p>
          <a:p>
            <a:pPr>
              <a:buFont typeface="Wingdings" pitchFamily="2" charset="2"/>
              <a:buChar char="v"/>
            </a:pPr>
            <a:r>
              <a:rPr lang="en-US" sz="2400" b="1" dirty="0" smtClean="0"/>
              <a:t>Being Infinite in all respects, it cannot be comprehended by anyone completely. It has no drawbacks or blemishes of any kind. It directs all and is not directed or constrained by anyone.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Lucida Calligraphy" pitchFamily="66" charset="0"/>
              </a:rPr>
              <a:t>A Central Concept</a:t>
            </a:r>
            <a:endParaRPr lang="en-US" b="1" dirty="0">
              <a:latin typeface="Lucida Calligraphy" pitchFamily="66" charset="0"/>
            </a:endParaRPr>
          </a:p>
        </p:txBody>
      </p:sp>
      <p:sp>
        <p:nvSpPr>
          <p:cNvPr id="2" name="Content Placeholder 1"/>
          <p:cNvSpPr>
            <a:spLocks noGrp="1"/>
          </p:cNvSpPr>
          <p:nvPr>
            <p:ph idx="1"/>
          </p:nvPr>
        </p:nvSpPr>
        <p:spPr/>
        <p:txBody>
          <a:bodyPr>
            <a:normAutofit lnSpcReduction="10000"/>
          </a:bodyPr>
          <a:lstStyle/>
          <a:p>
            <a:pPr algn="ctr">
              <a:buNone/>
            </a:pPr>
            <a:r>
              <a:rPr lang="en-US" sz="3200" b="1" dirty="0" smtClean="0"/>
              <a:t>Both the good and the pleasant approach a man. The wise man, pondering over them, discriminates. The wise chooses the good in preference to the pleasant. The simple-minded, for the sake of worldly well-being, prefers the pleasant.</a:t>
            </a:r>
          </a:p>
          <a:p>
            <a:pPr algn="ctr">
              <a:buNone/>
            </a:pPr>
            <a:endParaRPr lang="en-US" sz="3200" b="1" dirty="0" smtClean="0"/>
          </a:p>
          <a:p>
            <a:pPr algn="ctr">
              <a:buNone/>
            </a:pPr>
            <a:r>
              <a:rPr lang="en-US" sz="3200" b="1" dirty="0" smtClean="0"/>
              <a:t>Dharma: </a:t>
            </a:r>
            <a:r>
              <a:rPr lang="en-US" sz="3200" b="1" dirty="0" smtClean="0">
                <a:latin typeface="Lucida Calligraphy" pitchFamily="66" charset="0"/>
              </a:rPr>
              <a:t>The Right Conduct</a:t>
            </a:r>
          </a:p>
          <a:p>
            <a:pPr algn="ctr">
              <a:buNone/>
            </a:pPr>
            <a:r>
              <a:rPr lang="en-US" sz="3200" b="1" dirty="0" smtClean="0"/>
              <a:t>Karma:</a:t>
            </a:r>
            <a:r>
              <a:rPr lang="en-US" sz="3200" b="1" dirty="0" smtClean="0">
                <a:latin typeface="Lucida Calligraphy" pitchFamily="66" charset="0"/>
              </a:rPr>
              <a:t> The Right Act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200"/>
            <a:ext cx="8763000" cy="304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sz="4000" b="1" dirty="0" smtClean="0">
                <a:latin typeface="Lucida Calligraphy" pitchFamily="66" charset="0"/>
              </a:rPr>
              <a:t>A Central Quotation from </a:t>
            </a:r>
            <a:br>
              <a:rPr lang="en-US" sz="4000" b="1" dirty="0" smtClean="0">
                <a:latin typeface="Lucida Calligraphy" pitchFamily="66" charset="0"/>
              </a:rPr>
            </a:br>
            <a:r>
              <a:rPr lang="en-US" sz="4000" b="1" dirty="0" smtClean="0">
                <a:latin typeface="Lucida Calligraphy" pitchFamily="66" charset="0"/>
              </a:rPr>
              <a:t>The</a:t>
            </a:r>
            <a:r>
              <a:rPr lang="en-US" sz="4000" b="1" dirty="0" smtClean="0"/>
              <a:t>  </a:t>
            </a:r>
            <a:r>
              <a:rPr lang="en-US" sz="4000" b="1" i="1" dirty="0" smtClean="0"/>
              <a:t>Upanishads </a:t>
            </a:r>
            <a:r>
              <a:rPr lang="en-US" b="1" dirty="0" smtClean="0"/>
              <a:t/>
            </a:r>
            <a:br>
              <a:rPr lang="en-US" b="1" dirty="0" smtClean="0"/>
            </a:br>
            <a:endParaRPr lang="en-US" b="1" dirty="0"/>
          </a:p>
        </p:txBody>
      </p:sp>
      <p:sp>
        <p:nvSpPr>
          <p:cNvPr id="2" name="Content Placeholder 1"/>
          <p:cNvSpPr>
            <a:spLocks noGrp="1"/>
          </p:cNvSpPr>
          <p:nvPr>
            <p:ph idx="1"/>
          </p:nvPr>
        </p:nvSpPr>
        <p:spPr>
          <a:xfrm>
            <a:off x="457200" y="1828800"/>
            <a:ext cx="8229600" cy="4267200"/>
          </a:xfrm>
        </p:spPr>
        <p:txBody>
          <a:bodyPr>
            <a:normAutofit fontScale="92500" lnSpcReduction="10000"/>
          </a:bodyPr>
          <a:lstStyle/>
          <a:p>
            <a:pPr algn="ctr">
              <a:buNone/>
            </a:pPr>
            <a:r>
              <a:rPr lang="en-US" b="1" dirty="0" smtClean="0"/>
              <a:t>Om Asato maa sad-gamaya</a:t>
            </a:r>
          </a:p>
          <a:p>
            <a:pPr algn="ctr">
              <a:buNone/>
            </a:pPr>
            <a:r>
              <a:rPr lang="en-US" b="1" dirty="0" smtClean="0"/>
              <a:t>Tamaso maa jyotir-gamaya</a:t>
            </a:r>
          </a:p>
          <a:p>
            <a:pPr algn="ctr">
              <a:buNone/>
            </a:pPr>
            <a:r>
              <a:rPr lang="en-US" b="1" dirty="0" smtClean="0"/>
              <a:t>Mrtyor-maa- amrutam gamaya</a:t>
            </a:r>
          </a:p>
          <a:p>
            <a:pPr algn="ctr">
              <a:buNone/>
            </a:pPr>
            <a:r>
              <a:rPr lang="en-US" b="1" dirty="0" smtClean="0"/>
              <a:t>Om Shaantih </a:t>
            </a:r>
            <a:r>
              <a:rPr lang="en-US" b="1" dirty="0" err="1" smtClean="0"/>
              <a:t>Shaantih</a:t>
            </a:r>
            <a:r>
              <a:rPr lang="en-US" b="1" dirty="0" smtClean="0"/>
              <a:t> </a:t>
            </a:r>
            <a:r>
              <a:rPr lang="en-US" b="1" dirty="0" err="1" smtClean="0"/>
              <a:t>Shaantihi</a:t>
            </a:r>
            <a:r>
              <a:rPr lang="en-US" b="1" dirty="0" smtClean="0"/>
              <a:t> </a:t>
            </a:r>
          </a:p>
          <a:p>
            <a:endParaRPr lang="en-US" b="1" dirty="0" smtClean="0"/>
          </a:p>
          <a:p>
            <a:r>
              <a:rPr lang="en-US" b="1" dirty="0" smtClean="0"/>
              <a:t>Translation: O Lord Lead me from the unreal to the real. Lead me from the darkness to light. Lead me from death to immortality. May there be peace, peace, and perfect peace </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heckerboard(across)">
                                      <p:cBhvr>
                                        <p:cTn id="13" dur="500"/>
                                        <p:tgtEl>
                                          <p:spTgt spid="2">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heckerboard(across)">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checkerboard(across)">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600"/>
          </a:xfrm>
        </p:spPr>
        <p:txBody>
          <a:bodyPr>
            <a:normAutofit fontScale="90000"/>
          </a:bodyPr>
          <a:lstStyle/>
          <a:p>
            <a:r>
              <a:rPr lang="en-US" dirty="0" smtClean="0">
                <a:latin typeface="Lucida Calligraphy" pitchFamily="66" charset="0"/>
              </a:rPr>
              <a:t/>
            </a:r>
            <a:br>
              <a:rPr lang="en-US" dirty="0" smtClean="0">
                <a:latin typeface="Lucida Calligraphy" pitchFamily="66" charset="0"/>
              </a:rPr>
            </a:br>
            <a:r>
              <a:rPr lang="en-US" sz="3100" b="1" dirty="0" smtClean="0">
                <a:latin typeface="Lucida Calligraphy" pitchFamily="66" charset="0"/>
              </a:rPr>
              <a:t>Indian Epics Compared to Other Western Epics</a:t>
            </a:r>
            <a:endParaRPr lang="en-US" sz="4400" b="1" dirty="0"/>
          </a:p>
        </p:txBody>
      </p:sp>
      <p:sp>
        <p:nvSpPr>
          <p:cNvPr id="2" name="Content Placeholder 1"/>
          <p:cNvSpPr>
            <a:spLocks noGrp="1"/>
          </p:cNvSpPr>
          <p:nvPr>
            <p:ph idx="1"/>
          </p:nvPr>
        </p:nvSpPr>
        <p:spPr/>
        <p:txBody>
          <a:bodyPr>
            <a:normAutofit fontScale="77500" lnSpcReduction="20000"/>
          </a:bodyPr>
          <a:lstStyle/>
          <a:p>
            <a:r>
              <a:rPr lang="en-US" b="1" dirty="0" smtClean="0"/>
              <a:t>It is believed that Ancient Indian Literature predates many of the Western Literature</a:t>
            </a:r>
          </a:p>
          <a:p>
            <a:pPr>
              <a:buNone/>
            </a:pPr>
            <a:endParaRPr lang="en-US" b="1" dirty="0" smtClean="0"/>
          </a:p>
          <a:p>
            <a:r>
              <a:rPr lang="en-US" b="1" dirty="0" smtClean="0"/>
              <a:t>It has a huge canon of literature beginning with the </a:t>
            </a:r>
            <a:r>
              <a:rPr lang="en-US" b="1" i="1" dirty="0" smtClean="0"/>
              <a:t>Vedas</a:t>
            </a:r>
            <a:r>
              <a:rPr lang="en-US" b="1" dirty="0" smtClean="0"/>
              <a:t>, dating 16</a:t>
            </a:r>
            <a:r>
              <a:rPr lang="en-US" b="1" baseline="30000" dirty="0" smtClean="0"/>
              <a:t>th</a:t>
            </a:r>
            <a:r>
              <a:rPr lang="en-US" b="1" dirty="0" smtClean="0"/>
              <a:t> to 11</a:t>
            </a:r>
            <a:r>
              <a:rPr lang="en-US" b="1" baseline="30000" dirty="0" smtClean="0"/>
              <a:t>th</a:t>
            </a:r>
            <a:r>
              <a:rPr lang="en-US" b="1" dirty="0" smtClean="0"/>
              <a:t> Century BCE</a:t>
            </a:r>
          </a:p>
          <a:p>
            <a:pPr>
              <a:buNone/>
            </a:pPr>
            <a:endParaRPr lang="en-US" b="1" dirty="0" smtClean="0"/>
          </a:p>
          <a:p>
            <a:r>
              <a:rPr lang="en-US" b="1" dirty="0" smtClean="0"/>
              <a:t>The  Upanishads date between 9</a:t>
            </a:r>
            <a:r>
              <a:rPr lang="en-US" b="1" baseline="30000" dirty="0" smtClean="0"/>
              <a:t>th</a:t>
            </a:r>
            <a:r>
              <a:rPr lang="en-US" b="1" dirty="0" smtClean="0"/>
              <a:t> to 7</a:t>
            </a:r>
            <a:r>
              <a:rPr lang="en-US" b="1" baseline="30000" dirty="0" smtClean="0"/>
              <a:t>th</a:t>
            </a:r>
            <a:r>
              <a:rPr lang="en-US" b="1" dirty="0" smtClean="0"/>
              <a:t> Century BCE</a:t>
            </a:r>
          </a:p>
          <a:p>
            <a:pPr>
              <a:buNone/>
            </a:pPr>
            <a:endParaRPr lang="en-US" b="1" dirty="0" smtClean="0"/>
          </a:p>
          <a:p>
            <a:r>
              <a:rPr lang="en-US" b="1" dirty="0" smtClean="0"/>
              <a:t>The </a:t>
            </a:r>
            <a:r>
              <a:rPr lang="en-US" b="1" i="1" dirty="0" smtClean="0"/>
              <a:t>Mahabharata,</a:t>
            </a:r>
            <a:r>
              <a:rPr lang="en-US" b="1" dirty="0" smtClean="0"/>
              <a:t> written approximately around 4</a:t>
            </a:r>
            <a:r>
              <a:rPr lang="en-US" b="1" baseline="30000" dirty="0" smtClean="0"/>
              <a:t>th</a:t>
            </a:r>
            <a:r>
              <a:rPr lang="en-US" b="1" dirty="0" smtClean="0"/>
              <a:t> Century BCE</a:t>
            </a:r>
          </a:p>
          <a:p>
            <a:pPr>
              <a:buNone/>
            </a:pPr>
            <a:endParaRPr lang="en-US" b="1" dirty="0" smtClean="0"/>
          </a:p>
          <a:p>
            <a:r>
              <a:rPr lang="en-US" b="1" i="1" dirty="0" smtClean="0"/>
              <a:t>Ramayana</a:t>
            </a:r>
            <a:r>
              <a:rPr lang="en-US" b="1" dirty="0" smtClean="0"/>
              <a:t> is known to be written around 4</a:t>
            </a:r>
            <a:r>
              <a:rPr lang="en-US" b="1" baseline="30000" dirty="0" smtClean="0"/>
              <a:t>th</a:t>
            </a:r>
            <a:r>
              <a:rPr lang="en-US" b="1" dirty="0" smtClean="0"/>
              <a:t> Century BCE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Gilgamesh&amp;Ishtar"/>
          <p:cNvPicPr>
            <a:picLocks noGrp="1" noChangeAspect="1" noChangeArrowheads="1"/>
          </p:cNvPicPr>
          <p:nvPr>
            <p:ph type="pic" idx="1"/>
          </p:nvPr>
        </p:nvPicPr>
        <p:blipFill>
          <a:blip r:embed="rId2" cstate="print"/>
          <a:srcRect l="15099" r="15099"/>
          <a:stretch>
            <a:fillRect/>
          </a:stretch>
        </p:blipFill>
        <p:spPr bwMode="auto">
          <a:xfrm>
            <a:off x="533400" y="1447800"/>
            <a:ext cx="2667000" cy="4724400"/>
          </a:xfrm>
          <a:prstGeom prst="rect">
            <a:avLst/>
          </a:prstGeom>
          <a:noFill/>
          <a:ln w="9525">
            <a:noFill/>
            <a:miter lim="800000"/>
            <a:headEnd/>
            <a:tailEnd/>
          </a:ln>
        </p:spPr>
      </p:pic>
      <p:sp>
        <p:nvSpPr>
          <p:cNvPr id="2" name="Title 1"/>
          <p:cNvSpPr>
            <a:spLocks noGrp="1"/>
          </p:cNvSpPr>
          <p:nvPr>
            <p:ph type="title"/>
          </p:nvPr>
        </p:nvSpPr>
        <p:spPr>
          <a:xfrm>
            <a:off x="304800" y="304800"/>
            <a:ext cx="4038600" cy="685800"/>
          </a:xfrm>
        </p:spPr>
        <p:txBody>
          <a:bodyPr>
            <a:normAutofit fontScale="90000"/>
          </a:bodyPr>
          <a:lstStyle/>
          <a:p>
            <a:r>
              <a:rPr lang="en-US" sz="2000" i="1" dirty="0" smtClean="0"/>
              <a:t>Epic of Gilgamesh </a:t>
            </a:r>
            <a:br>
              <a:rPr lang="en-US" sz="2000" i="1" dirty="0" smtClean="0"/>
            </a:br>
            <a:r>
              <a:rPr lang="en-US" sz="2000" dirty="0" smtClean="0"/>
              <a:t>(Anonymous)</a:t>
            </a:r>
            <a:endParaRPr lang="en-US" sz="2000" dirty="0"/>
          </a:p>
        </p:txBody>
      </p:sp>
      <p:sp>
        <p:nvSpPr>
          <p:cNvPr id="4" name="Text Placeholder 3"/>
          <p:cNvSpPr>
            <a:spLocks noGrp="1"/>
          </p:cNvSpPr>
          <p:nvPr>
            <p:ph type="body" sz="half" idx="2"/>
          </p:nvPr>
        </p:nvSpPr>
        <p:spPr>
          <a:xfrm>
            <a:off x="5105400" y="381000"/>
            <a:ext cx="3733800" cy="5943600"/>
          </a:xfrm>
        </p:spPr>
        <p:txBody>
          <a:bodyPr anchor="b">
            <a:noAutofit/>
          </a:bodyPr>
          <a:lstStyle/>
          <a:p>
            <a:pPr>
              <a:lnSpc>
                <a:spcPct val="120000"/>
              </a:lnSpc>
            </a:pPr>
            <a:endParaRPr lang="en-US" sz="1400" dirty="0" smtClean="0"/>
          </a:p>
          <a:p>
            <a:pPr>
              <a:lnSpc>
                <a:spcPct val="120000"/>
              </a:lnSpc>
            </a:pPr>
            <a:endParaRPr lang="en-US" sz="1400" dirty="0" smtClean="0"/>
          </a:p>
          <a:p>
            <a:pPr>
              <a:lnSpc>
                <a:spcPct val="120000"/>
              </a:lnSpc>
            </a:pPr>
            <a:endParaRPr lang="en-US" sz="1400" dirty="0" smtClean="0"/>
          </a:p>
          <a:p>
            <a:pPr>
              <a:lnSpc>
                <a:spcPct val="120000"/>
              </a:lnSpc>
            </a:pPr>
            <a:endParaRPr lang="en-US" sz="1400" dirty="0" smtClean="0"/>
          </a:p>
          <a:p>
            <a:pPr>
              <a:lnSpc>
                <a:spcPct val="120000"/>
              </a:lnSpc>
            </a:pPr>
            <a:endParaRPr lang="en-US" sz="1400" dirty="0" smtClean="0"/>
          </a:p>
          <a:p>
            <a:pPr>
              <a:lnSpc>
                <a:spcPct val="120000"/>
              </a:lnSpc>
            </a:pPr>
            <a:endParaRPr lang="en-US" sz="1400" dirty="0"/>
          </a:p>
        </p:txBody>
      </p:sp>
      <p:sp>
        <p:nvSpPr>
          <p:cNvPr id="6" name="Rectangle 5"/>
          <p:cNvSpPr/>
          <p:nvPr/>
        </p:nvSpPr>
        <p:spPr>
          <a:xfrm>
            <a:off x="3352800" y="381000"/>
            <a:ext cx="5410200" cy="6001643"/>
          </a:xfrm>
          <a:prstGeom prst="rect">
            <a:avLst/>
          </a:prstGeom>
        </p:spPr>
        <p:txBody>
          <a:bodyPr wrap="square">
            <a:spAutoFit/>
          </a:bodyPr>
          <a:lstStyle/>
          <a:p>
            <a:pPr>
              <a:lnSpc>
                <a:spcPct val="120000"/>
              </a:lnSpc>
              <a:buFont typeface="Wingdings" pitchFamily="2" charset="2"/>
              <a:buChar char="v"/>
            </a:pPr>
            <a:r>
              <a:rPr lang="en-US" sz="1600" dirty="0" smtClean="0"/>
              <a:t>An epic poem from Ancient Mesopotamia; among the earliest known works of literary fiction</a:t>
            </a:r>
          </a:p>
          <a:p>
            <a:pPr>
              <a:lnSpc>
                <a:spcPct val="120000"/>
              </a:lnSpc>
            </a:pPr>
            <a:endParaRPr lang="en-US" sz="1600" dirty="0" smtClean="0"/>
          </a:p>
          <a:p>
            <a:pPr>
              <a:lnSpc>
                <a:spcPct val="120000"/>
              </a:lnSpc>
              <a:buFont typeface="Wingdings" pitchFamily="2" charset="2"/>
              <a:buChar char="v"/>
            </a:pPr>
            <a:r>
              <a:rPr lang="en-US" sz="1600" dirty="0" smtClean="0"/>
              <a:t>It is a series of Sumerian legends and poems about the mythological King Gilgamesh, who might have been a real ruler during the 27th century BC</a:t>
            </a:r>
          </a:p>
          <a:p>
            <a:pPr>
              <a:lnSpc>
                <a:spcPct val="120000"/>
              </a:lnSpc>
              <a:buFont typeface="Wingdings" pitchFamily="2" charset="2"/>
              <a:buChar char="v"/>
            </a:pPr>
            <a:endParaRPr lang="en-US" sz="1600" dirty="0" smtClean="0"/>
          </a:p>
          <a:p>
            <a:pPr>
              <a:lnSpc>
                <a:spcPct val="120000"/>
              </a:lnSpc>
              <a:buFont typeface="Wingdings" pitchFamily="2" charset="2"/>
              <a:buChar char="v"/>
            </a:pPr>
            <a:r>
              <a:rPr lang="en-US" sz="1600" dirty="0" smtClean="0"/>
              <a:t>The complete version exists today on twelve clay tablets</a:t>
            </a:r>
          </a:p>
          <a:p>
            <a:pPr>
              <a:lnSpc>
                <a:spcPct val="120000"/>
              </a:lnSpc>
            </a:pPr>
            <a:r>
              <a:rPr lang="en-US" sz="1600" dirty="0" smtClean="0"/>
              <a:t> </a:t>
            </a:r>
          </a:p>
          <a:p>
            <a:pPr>
              <a:lnSpc>
                <a:spcPct val="120000"/>
              </a:lnSpc>
              <a:buFont typeface="Wingdings" pitchFamily="2" charset="2"/>
              <a:buChar char="v"/>
            </a:pPr>
            <a:r>
              <a:rPr lang="en-US" sz="1600" dirty="0" smtClean="0"/>
              <a:t>The story revolves around the relationship between a distracted and disheartened King Gilgamesh and a friend, Enkidu, who is half-wild and who undertakes dangerous quests with Gilgamesh</a:t>
            </a:r>
          </a:p>
          <a:p>
            <a:pPr>
              <a:lnSpc>
                <a:spcPct val="120000"/>
              </a:lnSpc>
            </a:pPr>
            <a:endParaRPr lang="en-US" sz="1600" dirty="0" smtClean="0"/>
          </a:p>
          <a:p>
            <a:pPr>
              <a:lnSpc>
                <a:spcPct val="120000"/>
              </a:lnSpc>
              <a:buFont typeface="Wingdings" pitchFamily="2" charset="2"/>
              <a:buChar char="v"/>
            </a:pPr>
            <a:r>
              <a:rPr lang="en-US" sz="1600" dirty="0" smtClean="0"/>
              <a:t> Much of the epic focuses on Gilgamesh’s thoughts of  loss following Enkidu’s death, and a large portion of the book shows Gilgamesh’s search for immortality</a:t>
            </a:r>
          </a:p>
          <a:p>
            <a:pPr>
              <a:lnSpc>
                <a:spcPct val="120000"/>
              </a:lnSpc>
            </a:pPr>
            <a:r>
              <a:rPr lang="en-US" sz="1600" dirty="0" smtClean="0"/>
              <a:t> </a:t>
            </a:r>
          </a:p>
          <a:p>
            <a:pPr>
              <a:lnSpc>
                <a:spcPct val="120000"/>
              </a:lnSpc>
              <a:buFont typeface="Wingdings" pitchFamily="2" charset="2"/>
              <a:buChar char="v"/>
            </a:pPr>
            <a:r>
              <a:rPr lang="en-US" sz="1600" dirty="0" smtClean="0"/>
              <a:t>The epic is widely read in translation, and the hero, Gilgamesh, has become an icon of popular culture.</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ox(in)">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 calcmode="lin" valueType="num">
                                      <p:cBhvr additive="base">
                                        <p:cTn id="4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 calcmode="lin" valueType="num">
                                      <p:cBhvr additive="base">
                                        <p:cTn id="4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4" descr="Achillesambrosianiliad"/>
          <p:cNvPicPr>
            <a:picLocks noGrp="1" noChangeAspect="1" noChangeArrowheads="1"/>
          </p:cNvPicPr>
          <p:nvPr>
            <p:ph type="pic" idx="1"/>
          </p:nvPr>
        </p:nvPicPr>
        <p:blipFill>
          <a:blip r:embed="rId2" cstate="print"/>
          <a:srcRect l="16046" r="16046"/>
          <a:stretch>
            <a:fillRect/>
          </a:stretch>
        </p:blipFill>
        <p:spPr bwMode="auto">
          <a:xfrm>
            <a:off x="457201" y="1600200"/>
            <a:ext cx="4114800" cy="4114800"/>
          </a:xfrm>
          <a:prstGeom prst="rect">
            <a:avLst/>
          </a:prstGeom>
          <a:noFill/>
          <a:ln w="9525">
            <a:noFill/>
            <a:miter lim="800000"/>
            <a:headEnd/>
            <a:tailEnd/>
          </a:ln>
        </p:spPr>
      </p:pic>
      <p:sp>
        <p:nvSpPr>
          <p:cNvPr id="2" name="Title 1"/>
          <p:cNvSpPr>
            <a:spLocks noGrp="1"/>
          </p:cNvSpPr>
          <p:nvPr>
            <p:ph type="title"/>
          </p:nvPr>
        </p:nvSpPr>
        <p:spPr>
          <a:xfrm>
            <a:off x="533400" y="228600"/>
            <a:ext cx="8153400" cy="914400"/>
          </a:xfrm>
        </p:spPr>
        <p:txBody>
          <a:bodyPr>
            <a:normAutofit/>
          </a:bodyPr>
          <a:lstStyle/>
          <a:p>
            <a:r>
              <a:rPr lang="en-US" i="1" dirty="0" smtClean="0"/>
              <a:t>The Iliad </a:t>
            </a:r>
            <a:r>
              <a:rPr lang="en-US" dirty="0" smtClean="0"/>
              <a:t>by Homer</a:t>
            </a:r>
            <a:br>
              <a:rPr lang="en-US" dirty="0" smtClean="0"/>
            </a:br>
            <a:endParaRPr lang="en-US" dirty="0"/>
          </a:p>
        </p:txBody>
      </p:sp>
      <p:sp>
        <p:nvSpPr>
          <p:cNvPr id="4" name="Text Placeholder 3"/>
          <p:cNvSpPr>
            <a:spLocks noGrp="1"/>
          </p:cNvSpPr>
          <p:nvPr>
            <p:ph type="body" sz="half" idx="2"/>
          </p:nvPr>
        </p:nvSpPr>
        <p:spPr>
          <a:xfrm>
            <a:off x="4724400" y="990600"/>
            <a:ext cx="3962400" cy="5486400"/>
          </a:xfrm>
        </p:spPr>
        <p:txBody>
          <a:bodyPr>
            <a:normAutofit/>
          </a:bodyPr>
          <a:lstStyle/>
          <a:p>
            <a:pPr>
              <a:buFont typeface="Wingdings" pitchFamily="2" charset="2"/>
              <a:buChar char="v"/>
            </a:pPr>
            <a:r>
              <a:rPr lang="en-US" sz="2000" dirty="0" smtClean="0">
                <a:solidFill>
                  <a:schemeClr val="tx1"/>
                </a:solidFill>
              </a:rPr>
              <a:t>This, together with the Odyssey, is one of two ancient Greek epic poems attributed to Homer.</a:t>
            </a:r>
          </a:p>
          <a:p>
            <a:r>
              <a:rPr lang="en-US" sz="2000" dirty="0" smtClean="0">
                <a:solidFill>
                  <a:schemeClr val="tx1"/>
                </a:solidFill>
              </a:rPr>
              <a:t> </a:t>
            </a:r>
          </a:p>
          <a:p>
            <a:pPr>
              <a:buFont typeface="Wingdings" pitchFamily="2" charset="2"/>
              <a:buChar char="v"/>
            </a:pPr>
            <a:r>
              <a:rPr lang="en-US" sz="2000" dirty="0" smtClean="0">
                <a:solidFill>
                  <a:schemeClr val="tx1"/>
                </a:solidFill>
              </a:rPr>
              <a:t>The poem is commonly dated to the late 9</a:t>
            </a:r>
            <a:r>
              <a:rPr lang="en-US" sz="2000" baseline="30000" dirty="0" smtClean="0">
                <a:solidFill>
                  <a:schemeClr val="tx1"/>
                </a:solidFill>
              </a:rPr>
              <a:t>th</a:t>
            </a:r>
            <a:r>
              <a:rPr lang="en-US" sz="2000" dirty="0" smtClean="0">
                <a:solidFill>
                  <a:schemeClr val="tx1"/>
                </a:solidFill>
              </a:rPr>
              <a:t> or to the 8</a:t>
            </a:r>
            <a:r>
              <a:rPr lang="en-US" sz="2000" baseline="30000" dirty="0" smtClean="0">
                <a:solidFill>
                  <a:schemeClr val="tx1"/>
                </a:solidFill>
              </a:rPr>
              <a:t>th</a:t>
            </a:r>
            <a:r>
              <a:rPr lang="en-US" sz="2000" dirty="0" smtClean="0">
                <a:solidFill>
                  <a:schemeClr val="tx1"/>
                </a:solidFill>
              </a:rPr>
              <a:t> Century BC and many scholars believe it is the oldest extant work of literature in the ancient Greek language, making it the first work of European literature. </a:t>
            </a:r>
          </a:p>
          <a:p>
            <a:endParaRPr lang="en-US" sz="2000" dirty="0" smtClean="0">
              <a:solidFill>
                <a:schemeClr val="tx1"/>
              </a:solidFill>
            </a:endParaRPr>
          </a:p>
          <a:p>
            <a:pPr>
              <a:buFont typeface="Wingdings" pitchFamily="2" charset="2"/>
              <a:buChar char="v"/>
            </a:pPr>
            <a:r>
              <a:rPr lang="en-US" sz="2000" dirty="0" smtClean="0">
                <a:solidFill>
                  <a:schemeClr val="tx1"/>
                </a:solidFill>
              </a:rPr>
              <a:t>The poem concerns events during the tenth and final year in the siege of the city of Ilion or Troy, by the Greeks.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Large Odyssey"/>
          <p:cNvPicPr>
            <a:picLocks noChangeAspect="1" noChangeArrowheads="1"/>
          </p:cNvPicPr>
          <p:nvPr/>
        </p:nvPicPr>
        <p:blipFill>
          <a:blip r:embed="rId2" cstate="print"/>
          <a:srcRect l="14964" r="14964"/>
          <a:stretch>
            <a:fillRect/>
          </a:stretch>
        </p:blipFill>
        <p:spPr bwMode="auto">
          <a:xfrm>
            <a:off x="4267200" y="457200"/>
            <a:ext cx="4535466" cy="4191000"/>
          </a:xfrm>
          <a:prstGeom prst="rect">
            <a:avLst/>
          </a:prstGeom>
          <a:noFill/>
          <a:ln w="9525">
            <a:noFill/>
            <a:miter lim="800000"/>
            <a:headEnd/>
            <a:tailEnd/>
          </a:ln>
        </p:spPr>
      </p:pic>
      <p:sp>
        <p:nvSpPr>
          <p:cNvPr id="4" name="TextBox 3"/>
          <p:cNvSpPr txBox="1"/>
          <p:nvPr/>
        </p:nvSpPr>
        <p:spPr>
          <a:xfrm>
            <a:off x="457200" y="1"/>
            <a:ext cx="3657600" cy="7140416"/>
          </a:xfrm>
          <a:prstGeom prst="rect">
            <a:avLst/>
          </a:prstGeom>
          <a:noFill/>
        </p:spPr>
        <p:txBody>
          <a:bodyPr wrap="square" rtlCol="0">
            <a:spAutoFit/>
          </a:bodyPr>
          <a:lstStyle/>
          <a:p>
            <a:endParaRPr lang="en-US" i="1" dirty="0" smtClean="0"/>
          </a:p>
          <a:p>
            <a:r>
              <a:rPr lang="en-US" b="1" i="1" dirty="0" smtClean="0"/>
              <a:t>The Odyssey </a:t>
            </a:r>
            <a:r>
              <a:rPr lang="en-US" b="1" dirty="0" smtClean="0"/>
              <a:t>by Homer</a:t>
            </a:r>
            <a:br>
              <a:rPr lang="en-US" b="1" dirty="0" smtClean="0"/>
            </a:br>
            <a:endParaRPr lang="en-US" b="1" dirty="0" smtClean="0"/>
          </a:p>
          <a:p>
            <a:pPr>
              <a:buFont typeface="Wingdings" pitchFamily="2" charset="2"/>
              <a:buChar char="v"/>
            </a:pPr>
            <a:r>
              <a:rPr lang="en-US" sz="1600" b="1" dirty="0" smtClean="0"/>
              <a:t>This is one of two major ancient Greek epic poems attributed to Homer. </a:t>
            </a:r>
          </a:p>
          <a:p>
            <a:pPr>
              <a:buFont typeface="Wingdings" pitchFamily="2" charset="2"/>
              <a:buChar char="v"/>
            </a:pPr>
            <a:endParaRPr lang="en-US" sz="1600" b="1" dirty="0" smtClean="0"/>
          </a:p>
          <a:p>
            <a:pPr>
              <a:buFont typeface="Wingdings" pitchFamily="2" charset="2"/>
              <a:buChar char="v"/>
            </a:pPr>
            <a:r>
              <a:rPr lang="en-US" sz="1600" b="1" dirty="0" smtClean="0"/>
              <a:t>The poem was probably written near the end of the 8</a:t>
            </a:r>
            <a:r>
              <a:rPr lang="en-US" sz="1600" b="1" baseline="30000" dirty="0" smtClean="0"/>
              <a:t>th</a:t>
            </a:r>
            <a:r>
              <a:rPr lang="en-US" sz="1600" b="1" dirty="0" smtClean="0"/>
              <a:t> Century BC, somewhere along the Greek-controlled western Turkey seaside Ionia. </a:t>
            </a:r>
          </a:p>
          <a:p>
            <a:pPr>
              <a:buFont typeface="Wingdings" pitchFamily="2" charset="2"/>
              <a:buChar char="v"/>
            </a:pPr>
            <a:endParaRPr lang="en-US" sz="1600" b="1" dirty="0" smtClean="0"/>
          </a:p>
          <a:p>
            <a:pPr>
              <a:buFont typeface="Wingdings" pitchFamily="2" charset="2"/>
              <a:buChar char="v"/>
            </a:pPr>
            <a:r>
              <a:rPr lang="en-US" sz="1600" b="1" dirty="0" smtClean="0"/>
              <a:t>The poem is, in part, a sequel to Homer’s </a:t>
            </a:r>
            <a:r>
              <a:rPr lang="en-US" sz="1600" b="1" i="1" dirty="0" smtClean="0"/>
              <a:t>Iliad</a:t>
            </a:r>
            <a:r>
              <a:rPr lang="en-US" sz="1600" b="1" dirty="0" smtClean="0"/>
              <a:t> and mainly centers on the Greek hero Odysseus and his long journey home to Ithaca following the fall of Troy.</a:t>
            </a:r>
          </a:p>
          <a:p>
            <a:pPr>
              <a:buFont typeface="Wingdings" pitchFamily="2" charset="2"/>
              <a:buChar char="v"/>
            </a:pPr>
            <a:endParaRPr lang="en-US" sz="1600" b="1" dirty="0" smtClean="0"/>
          </a:p>
          <a:p>
            <a:pPr>
              <a:buFont typeface="Wingdings" pitchFamily="2" charset="2"/>
              <a:buChar char="v"/>
            </a:pPr>
            <a:r>
              <a:rPr lang="en-US" sz="1600" b="1" dirty="0" smtClean="0"/>
              <a:t>It takes Odysseus ten years to reach his kingdom of Ithica after the ten-year Trojan War. During this absence, his son Telemachus and wife Penelope must deal with a group of unruly suitors, called Proci, to compete for Penelope’s hand in marriage, since most have assumed that Odysseus has died.</a:t>
            </a:r>
          </a:p>
          <a:p>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 calcmode="lin" valueType="num">
                                      <p:cBhvr additive="base">
                                        <p:cTn id="2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 calcmode="lin" valueType="num">
                                      <p:cBhvr additive="base">
                                        <p:cTn id="2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 calcmode="lin" valueType="num">
                                      <p:cBhvr additive="base">
                                        <p:cTn id="32"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304801"/>
            <a:ext cx="4800600" cy="1077218"/>
          </a:xfrm>
          <a:prstGeom prst="rect">
            <a:avLst/>
          </a:prstGeom>
          <a:noFill/>
        </p:spPr>
        <p:txBody>
          <a:bodyPr wrap="square" rtlCol="0">
            <a:spAutoFit/>
          </a:bodyPr>
          <a:lstStyle/>
          <a:p>
            <a:endParaRPr lang="en-US" sz="3200" dirty="0" smtClean="0"/>
          </a:p>
          <a:p>
            <a:endParaRPr lang="en-US" sz="3200" dirty="0"/>
          </a:p>
        </p:txBody>
      </p:sp>
      <p:pic>
        <p:nvPicPr>
          <p:cNvPr id="3" name="Picture 3" descr="Aeneas"/>
          <p:cNvPicPr>
            <a:picLocks noChangeAspect="1" noChangeArrowheads="1"/>
          </p:cNvPicPr>
          <p:nvPr/>
        </p:nvPicPr>
        <p:blipFill>
          <a:blip r:embed="rId2" cstate="print"/>
          <a:srcRect l="12529" r="12529"/>
          <a:stretch>
            <a:fillRect/>
          </a:stretch>
        </p:blipFill>
        <p:spPr bwMode="auto">
          <a:xfrm>
            <a:off x="3657600" y="1600200"/>
            <a:ext cx="4800600" cy="4038600"/>
          </a:xfrm>
          <a:prstGeom prst="rect">
            <a:avLst/>
          </a:prstGeom>
          <a:noFill/>
          <a:ln w="9525">
            <a:noFill/>
            <a:miter lim="800000"/>
            <a:headEnd/>
            <a:tailEnd/>
          </a:ln>
        </p:spPr>
      </p:pic>
      <p:sp>
        <p:nvSpPr>
          <p:cNvPr id="4" name="Rectangle 3"/>
          <p:cNvSpPr/>
          <p:nvPr/>
        </p:nvSpPr>
        <p:spPr>
          <a:xfrm>
            <a:off x="381000" y="533400"/>
            <a:ext cx="3048000" cy="5940088"/>
          </a:xfrm>
          <a:prstGeom prst="rect">
            <a:avLst/>
          </a:prstGeom>
        </p:spPr>
        <p:txBody>
          <a:bodyPr wrap="square">
            <a:spAutoFit/>
          </a:bodyPr>
          <a:lstStyle/>
          <a:p>
            <a:r>
              <a:rPr lang="en-US" sz="2000" b="1" i="1" dirty="0" smtClean="0"/>
              <a:t>Aeneid</a:t>
            </a:r>
            <a:r>
              <a:rPr lang="en-US" sz="2000" b="1" dirty="0" smtClean="0"/>
              <a:t>  by Virgil</a:t>
            </a:r>
          </a:p>
          <a:p>
            <a:endParaRPr lang="en-US" b="1" dirty="0" smtClean="0"/>
          </a:p>
          <a:p>
            <a:pPr>
              <a:buFont typeface="Wingdings" pitchFamily="2" charset="2"/>
              <a:buChar char="v"/>
            </a:pPr>
            <a:r>
              <a:rPr lang="en-US" b="1" dirty="0" smtClean="0"/>
              <a:t>The Aeneid is a Latin epic poem written by Virgil in the 1</a:t>
            </a:r>
            <a:r>
              <a:rPr lang="en-US" b="1" baseline="30000" dirty="0" smtClean="0"/>
              <a:t>st</a:t>
            </a:r>
            <a:r>
              <a:rPr lang="en-US" b="1" dirty="0" smtClean="0"/>
              <a:t> Century BC (between 29 and 19 BC) that tells the legendary story of Aeneas, a Trojan who traveled to Italy, where he became the ancestor of the Romans. </a:t>
            </a:r>
          </a:p>
          <a:p>
            <a:pPr>
              <a:buFont typeface="Wingdings" pitchFamily="2" charset="2"/>
              <a:buChar char="v"/>
            </a:pPr>
            <a:endParaRPr lang="en-US" b="1" dirty="0" smtClean="0"/>
          </a:p>
          <a:p>
            <a:pPr>
              <a:buFont typeface="Wingdings" pitchFamily="2" charset="2"/>
              <a:buChar char="v"/>
            </a:pPr>
            <a:r>
              <a:rPr lang="en-US" b="1" dirty="0" smtClean="0"/>
              <a:t>The first six of the poem’s twelve books tell the story of Aeneas’ wanderings from Troy to Italy, and the poem’s second half treats the Trojans’ ultimately victorious war upon the Latins, under whose name Aeneas and his Trojan followers are destined to be subsumed.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Biblis-Adjusted"/>
          <p:cNvPicPr>
            <a:picLocks noChangeAspect="1" noChangeArrowheads="1"/>
          </p:cNvPicPr>
          <p:nvPr/>
        </p:nvPicPr>
        <p:blipFill>
          <a:blip r:embed="rId2" cstate="print"/>
          <a:srcRect/>
          <a:stretch>
            <a:fillRect/>
          </a:stretch>
        </p:blipFill>
        <p:spPr bwMode="auto">
          <a:xfrm>
            <a:off x="939802" y="3124200"/>
            <a:ext cx="6756398" cy="3581400"/>
          </a:xfrm>
          <a:prstGeom prst="rect">
            <a:avLst/>
          </a:prstGeom>
          <a:noFill/>
          <a:ln w="9525">
            <a:noFill/>
            <a:miter lim="800000"/>
            <a:headEnd/>
            <a:tailEnd/>
          </a:ln>
        </p:spPr>
      </p:pic>
      <p:sp>
        <p:nvSpPr>
          <p:cNvPr id="4" name="TextBox 3"/>
          <p:cNvSpPr txBox="1"/>
          <p:nvPr/>
        </p:nvSpPr>
        <p:spPr>
          <a:xfrm>
            <a:off x="609600" y="228600"/>
            <a:ext cx="8001000" cy="3785652"/>
          </a:xfrm>
          <a:prstGeom prst="rect">
            <a:avLst/>
          </a:prstGeom>
          <a:noFill/>
        </p:spPr>
        <p:txBody>
          <a:bodyPr wrap="square" rtlCol="0">
            <a:spAutoFit/>
          </a:bodyPr>
          <a:lstStyle/>
          <a:p>
            <a:r>
              <a:rPr lang="en-US" sz="2400" b="1" i="1" dirty="0" smtClean="0"/>
              <a:t>Metamorphoses</a:t>
            </a:r>
            <a:r>
              <a:rPr lang="en-US" sz="2400" b="1" dirty="0" smtClean="0"/>
              <a:t> by Ovid</a:t>
            </a:r>
          </a:p>
          <a:p>
            <a:endParaRPr lang="en-US" sz="2400" b="1" dirty="0" smtClean="0"/>
          </a:p>
          <a:p>
            <a:r>
              <a:rPr lang="en-US" sz="2400" b="1" dirty="0" smtClean="0"/>
              <a:t>This is a narrative poem in fifteen books that describes the creation and history of the world. Completed in 8 AD, it has remained one of the most popular works of mythology, being the classical work best known to medieval writers and thus having a great deal of influence on medieval poetry.</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akpak.com/se_images/14487691_-1_564_none/ramayana.jpg"/>
          <p:cNvPicPr>
            <a:picLocks noChangeAspect="1" noChangeArrowheads="1"/>
          </p:cNvPicPr>
          <p:nvPr/>
        </p:nvPicPr>
        <p:blipFill>
          <a:blip r:embed="rId2" cstate="print"/>
          <a:srcRect/>
          <a:stretch>
            <a:fillRect/>
          </a:stretch>
        </p:blipFill>
        <p:spPr bwMode="auto">
          <a:xfrm>
            <a:off x="1143000" y="3505200"/>
            <a:ext cx="6553200" cy="2924175"/>
          </a:xfrm>
          <a:prstGeom prst="rect">
            <a:avLst/>
          </a:prstGeom>
          <a:noFill/>
        </p:spPr>
      </p:pic>
      <p:sp>
        <p:nvSpPr>
          <p:cNvPr id="4" name="Rectangle 3"/>
          <p:cNvSpPr/>
          <p:nvPr/>
        </p:nvSpPr>
        <p:spPr>
          <a:xfrm>
            <a:off x="609600" y="304800"/>
            <a:ext cx="7848600" cy="2923877"/>
          </a:xfrm>
          <a:prstGeom prst="rect">
            <a:avLst/>
          </a:prstGeom>
        </p:spPr>
        <p:txBody>
          <a:bodyPr wrap="square">
            <a:spAutoFit/>
          </a:bodyPr>
          <a:lstStyle/>
          <a:p>
            <a:pPr marL="228600" indent="-228600" algn="ctr"/>
            <a:r>
              <a:rPr lang="en-US" sz="2800" b="1" dirty="0" smtClean="0">
                <a:latin typeface="Lucida Calligraphy" pitchFamily="66" charset="0"/>
              </a:rPr>
              <a:t>Comparing the immensity </a:t>
            </a:r>
          </a:p>
          <a:p>
            <a:pPr marL="228600" indent="-228600" algn="ctr"/>
            <a:r>
              <a:rPr lang="en-US" sz="2000" b="1" dirty="0" smtClean="0">
                <a:latin typeface="Lucida Calligraphy" pitchFamily="66" charset="0"/>
              </a:rPr>
              <a:t>(the number of lines)  </a:t>
            </a:r>
          </a:p>
          <a:p>
            <a:pPr marL="228600" indent="-228600" algn="ctr"/>
            <a:r>
              <a:rPr lang="en-US" sz="2800" b="1" dirty="0" smtClean="0">
                <a:latin typeface="Lucida Calligraphy" pitchFamily="66" charset="0"/>
              </a:rPr>
              <a:t>of the Indian Epics to Other Epics: </a:t>
            </a:r>
          </a:p>
          <a:p>
            <a:pPr marL="228600" indent="-228600"/>
            <a:endParaRPr lang="en-US" sz="2400" b="1" dirty="0" smtClean="0"/>
          </a:p>
          <a:p>
            <a:pPr marL="228600" indent="-228600"/>
            <a:r>
              <a:rPr lang="en-US" sz="2000" b="1" i="1" dirty="0" smtClean="0"/>
              <a:t>The Iliad </a:t>
            </a:r>
            <a:r>
              <a:rPr lang="en-US" sz="2000" b="1" dirty="0" smtClean="0"/>
              <a:t>15,000		</a:t>
            </a:r>
            <a:r>
              <a:rPr lang="en-US" sz="2000" b="1" i="1" dirty="0" smtClean="0"/>
              <a:t>The Odyssey </a:t>
            </a:r>
            <a:r>
              <a:rPr lang="en-US" sz="2000" b="1" dirty="0" smtClean="0"/>
              <a:t>12,000	</a:t>
            </a:r>
            <a:r>
              <a:rPr lang="en-US" sz="2000" b="1" i="1" dirty="0" smtClean="0"/>
              <a:t>The Aeneid </a:t>
            </a:r>
            <a:r>
              <a:rPr lang="en-US" sz="2000" b="1" dirty="0" smtClean="0"/>
              <a:t>10,000</a:t>
            </a:r>
          </a:p>
          <a:p>
            <a:pPr marL="228600" indent="-228600"/>
            <a:endParaRPr lang="en-US" sz="2000" b="1" dirty="0" smtClean="0"/>
          </a:p>
          <a:p>
            <a:pPr marL="228600" indent="-228600"/>
            <a:endParaRPr lang="en-US" sz="2000" b="1" dirty="0" smtClean="0"/>
          </a:p>
          <a:p>
            <a:pPr marL="228600" indent="-228600"/>
            <a:r>
              <a:rPr lang="en-US" sz="2400" b="1" dirty="0" smtClean="0"/>
              <a:t>The Mahabharat 215,000		The Ramayan 48,000</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normAutofit fontScale="90000"/>
          </a:bodyPr>
          <a:lstStyle/>
          <a:p>
            <a:r>
              <a:rPr lang="en-US" sz="3200" b="1" dirty="0" smtClean="0">
                <a:latin typeface="Lucida Calligraphy" pitchFamily="66" charset="0"/>
              </a:rPr>
              <a:t>The Indian Scriptures, Classified as: </a:t>
            </a:r>
            <a:endParaRPr lang="en-US" sz="3200" b="1" dirty="0">
              <a:latin typeface="Lucida Calligraphy" pitchFamily="66" charset="0"/>
            </a:endParaRPr>
          </a:p>
        </p:txBody>
      </p:sp>
      <p:sp>
        <p:nvSpPr>
          <p:cNvPr id="2" name="Content Placeholder 1"/>
          <p:cNvSpPr>
            <a:spLocks noGrp="1"/>
          </p:cNvSpPr>
          <p:nvPr>
            <p:ph idx="1"/>
          </p:nvPr>
        </p:nvSpPr>
        <p:spPr>
          <a:xfrm>
            <a:off x="457200" y="1219200"/>
            <a:ext cx="8229600" cy="4555093"/>
          </a:xfrm>
        </p:spPr>
        <p:txBody>
          <a:bodyPr wrap="square" lIns="0" rIns="0">
            <a:spAutoFit/>
          </a:bodyPr>
          <a:lstStyle/>
          <a:p>
            <a:pPr marL="457200" indent="-548640">
              <a:spcAft>
                <a:spcPts val="600"/>
              </a:spcAft>
              <a:buFont typeface="+mj-lt"/>
              <a:buAutoNum type="arabicPeriod"/>
            </a:pPr>
            <a:r>
              <a:rPr lang="en-US" sz="2800" dirty="0" smtClean="0"/>
              <a:t>The </a:t>
            </a:r>
            <a:r>
              <a:rPr lang="en-US" sz="2800" i="1" dirty="0" smtClean="0"/>
              <a:t>Shruti</a:t>
            </a:r>
            <a:r>
              <a:rPr lang="en-US" sz="2800" dirty="0" smtClean="0"/>
              <a:t> literature: The Sanskrit root “</a:t>
            </a:r>
            <a:r>
              <a:rPr lang="en-US" sz="2800" i="1" dirty="0" smtClean="0"/>
              <a:t>shrut</a:t>
            </a:r>
            <a:r>
              <a:rPr lang="en-US" sz="2800" dirty="0" smtClean="0"/>
              <a:t>” means “to hear.” In ancient times, while doing their </a:t>
            </a:r>
            <a:r>
              <a:rPr lang="en-US" sz="2800" i="1" dirty="0" smtClean="0"/>
              <a:t>tapasya</a:t>
            </a:r>
            <a:r>
              <a:rPr lang="en-US" sz="2800" dirty="0" smtClean="0"/>
              <a:t> and </a:t>
            </a:r>
            <a:r>
              <a:rPr lang="en-US" sz="2800" i="1" dirty="0" smtClean="0"/>
              <a:t>sadhana (meditation)</a:t>
            </a:r>
            <a:r>
              <a:rPr lang="en-US" sz="2800" dirty="0" smtClean="0"/>
              <a:t>, the  great sages “heard” the divine truths, which were “revealed” to them.</a:t>
            </a:r>
          </a:p>
          <a:p>
            <a:pPr marL="457200" indent="-548640">
              <a:spcAft>
                <a:spcPts val="600"/>
              </a:spcAft>
              <a:buFont typeface="+mj-lt"/>
              <a:buAutoNum type="arabicPeriod"/>
            </a:pPr>
            <a:endParaRPr lang="en-US" sz="2800" dirty="0" smtClean="0"/>
          </a:p>
          <a:p>
            <a:pPr marL="457200" indent="-548640">
              <a:spcAft>
                <a:spcPts val="600"/>
              </a:spcAft>
              <a:buFont typeface="+mj-lt"/>
              <a:buAutoNum type="arabicPeriod"/>
            </a:pPr>
            <a:endParaRPr lang="en-US" sz="2800" dirty="0" smtClean="0"/>
          </a:p>
          <a:p>
            <a:pPr marL="457200" indent="-548640">
              <a:spcAft>
                <a:spcPts val="600"/>
              </a:spcAft>
              <a:buFont typeface="+mj-lt"/>
              <a:buAutoNum type="arabicPeriod"/>
            </a:pPr>
            <a:endParaRPr lang="en-US" sz="2800" dirty="0" smtClean="0"/>
          </a:p>
          <a:p>
            <a:endParaRPr lang="en-US" dirty="0"/>
          </a:p>
        </p:txBody>
      </p:sp>
      <p:pic>
        <p:nvPicPr>
          <p:cNvPr id="4" name="Picture 2" descr="http://3.bp.blogspot.com/_6213pRwdVR0/SVBI2EhEaeI/AAAAAAAAA80/r_Ybhu5KOZ4/s400/upanishad1.jpg"/>
          <p:cNvPicPr>
            <a:picLocks noChangeAspect="1" noChangeArrowheads="1"/>
          </p:cNvPicPr>
          <p:nvPr/>
        </p:nvPicPr>
        <p:blipFill>
          <a:blip r:embed="rId2" cstate="print"/>
          <a:srcRect/>
          <a:stretch>
            <a:fillRect/>
          </a:stretch>
        </p:blipFill>
        <p:spPr bwMode="auto">
          <a:xfrm>
            <a:off x="1600200" y="3505200"/>
            <a:ext cx="58674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Mahabharata War"/>
          <p:cNvPicPr>
            <a:picLocks noGrp="1" noChangeAspect="1" noChangeArrowheads="1"/>
          </p:cNvPicPr>
          <p:nvPr>
            <p:ph type="pic" idx="1"/>
          </p:nvPr>
        </p:nvPicPr>
        <p:blipFill>
          <a:blip r:embed="rId2" cstate="print"/>
          <a:srcRect l="3078" r="3078"/>
          <a:stretch>
            <a:fillRect/>
          </a:stretch>
        </p:blipFill>
        <p:spPr bwMode="auto">
          <a:xfrm>
            <a:off x="3962400" y="1066800"/>
            <a:ext cx="5029200" cy="4191000"/>
          </a:xfrm>
          <a:prstGeom prst="rect">
            <a:avLst/>
          </a:prstGeom>
          <a:noFill/>
          <a:ln w="9525">
            <a:noFill/>
            <a:miter lim="800000"/>
            <a:headEnd/>
            <a:tailEnd/>
          </a:ln>
        </p:spPr>
      </p:pic>
      <p:sp>
        <p:nvSpPr>
          <p:cNvPr id="2" name="Title 1"/>
          <p:cNvSpPr>
            <a:spLocks noGrp="1"/>
          </p:cNvSpPr>
          <p:nvPr>
            <p:ph type="title"/>
          </p:nvPr>
        </p:nvSpPr>
        <p:spPr>
          <a:xfrm>
            <a:off x="4343400" y="457200"/>
            <a:ext cx="4343400" cy="762000"/>
          </a:xfrm>
        </p:spPr>
        <p:txBody>
          <a:bodyPr>
            <a:normAutofit/>
          </a:bodyPr>
          <a:lstStyle/>
          <a:p>
            <a:r>
              <a:rPr lang="en-US" sz="2000" i="1" dirty="0" smtClean="0"/>
              <a:t>The Mahabharata</a:t>
            </a:r>
            <a:endParaRPr lang="en-US" sz="2000" i="1" dirty="0"/>
          </a:p>
        </p:txBody>
      </p:sp>
      <p:sp>
        <p:nvSpPr>
          <p:cNvPr id="4" name="Text Placeholder 3"/>
          <p:cNvSpPr>
            <a:spLocks noGrp="1"/>
          </p:cNvSpPr>
          <p:nvPr>
            <p:ph type="body" sz="half" idx="2"/>
          </p:nvPr>
        </p:nvSpPr>
        <p:spPr>
          <a:xfrm>
            <a:off x="5486400" y="1600200"/>
            <a:ext cx="3200400" cy="4419600"/>
          </a:xfrm>
        </p:spPr>
        <p:txBody>
          <a:bodyPr>
            <a:normAutofit/>
          </a:bodyPr>
          <a:lstStyle/>
          <a:p>
            <a:endParaRPr lang="en-US" dirty="0"/>
          </a:p>
        </p:txBody>
      </p:sp>
      <p:sp>
        <p:nvSpPr>
          <p:cNvPr id="5" name="TextBox 4"/>
          <p:cNvSpPr txBox="1"/>
          <p:nvPr/>
        </p:nvSpPr>
        <p:spPr>
          <a:xfrm>
            <a:off x="381000" y="457200"/>
            <a:ext cx="3657600" cy="6247864"/>
          </a:xfrm>
          <a:prstGeom prst="rect">
            <a:avLst/>
          </a:prstGeom>
          <a:noFill/>
        </p:spPr>
        <p:txBody>
          <a:bodyPr wrap="square" rtlCol="0">
            <a:spAutoFit/>
          </a:bodyPr>
          <a:lstStyle/>
          <a:p>
            <a:pPr>
              <a:buFont typeface="Wingdings" pitchFamily="2" charset="2"/>
              <a:buChar char="v"/>
            </a:pPr>
            <a:r>
              <a:rPr lang="en-US" sz="2000" dirty="0" smtClean="0"/>
              <a:t>With more than 100,000 verses, long prose passages, and about 1.8 million words in total, the </a:t>
            </a:r>
            <a:r>
              <a:rPr lang="en-US" sz="2000" i="1" dirty="0" smtClean="0"/>
              <a:t>Mahābhārata</a:t>
            </a:r>
            <a:r>
              <a:rPr lang="en-US" sz="2000" dirty="0" smtClean="0"/>
              <a:t> is one of the longest epic poems in the world</a:t>
            </a:r>
          </a:p>
          <a:p>
            <a:endParaRPr lang="en-US" sz="2000" dirty="0" smtClean="0"/>
          </a:p>
          <a:p>
            <a:pPr>
              <a:buFont typeface="Wingdings" pitchFamily="2" charset="2"/>
              <a:buChar char="v"/>
            </a:pPr>
            <a:r>
              <a:rPr lang="en-US" sz="2000" dirty="0" smtClean="0"/>
              <a:t>It is of immense importance to the culture of the Indian subcontinent and is a major text of Hinduism</a:t>
            </a:r>
          </a:p>
          <a:p>
            <a:r>
              <a:rPr lang="en-US" sz="2000" dirty="0" smtClean="0"/>
              <a:t> </a:t>
            </a:r>
          </a:p>
          <a:p>
            <a:pPr>
              <a:buFont typeface="Wingdings" pitchFamily="2" charset="2"/>
              <a:buChar char="v"/>
            </a:pPr>
            <a:r>
              <a:rPr lang="en-US" sz="2000" dirty="0" smtClean="0"/>
              <a:t>Its discussion of human goals </a:t>
            </a:r>
            <a:r>
              <a:rPr lang="en-US" sz="2000" i="1" dirty="0" err="1" smtClean="0"/>
              <a:t>artha</a:t>
            </a:r>
            <a:r>
              <a:rPr lang="en-US" sz="2000" dirty="0" smtClean="0"/>
              <a:t> (purpose), </a:t>
            </a:r>
            <a:r>
              <a:rPr lang="en-US" sz="2000" i="1" dirty="0" smtClean="0"/>
              <a:t>kama </a:t>
            </a:r>
            <a:r>
              <a:rPr lang="en-US" sz="2000" dirty="0" smtClean="0"/>
              <a:t>(pleasure), </a:t>
            </a:r>
            <a:r>
              <a:rPr lang="en-US" sz="2000" i="1" dirty="0" smtClean="0"/>
              <a:t>dharma </a:t>
            </a:r>
            <a:r>
              <a:rPr lang="en-US" sz="2000" dirty="0" smtClean="0"/>
              <a:t>(duty) and </a:t>
            </a:r>
            <a:r>
              <a:rPr lang="en-US" sz="2000" i="1" dirty="0" smtClean="0"/>
              <a:t>moksha </a:t>
            </a:r>
            <a:r>
              <a:rPr lang="en-US" sz="2000" dirty="0" smtClean="0"/>
              <a:t>(liberation) attempt to explain the relationship of the individual to society and the world and the workings of karma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696200" cy="5693866"/>
          </a:xfrm>
          <a:prstGeom prst="rect">
            <a:avLst/>
          </a:prstGeom>
        </p:spPr>
        <p:txBody>
          <a:bodyPr wrap="square">
            <a:spAutoFit/>
          </a:bodyPr>
          <a:lstStyle/>
          <a:p>
            <a:r>
              <a:rPr lang="en-US" sz="2800" b="1" dirty="0" smtClean="0"/>
              <a:t>The date of the </a:t>
            </a:r>
            <a:r>
              <a:rPr lang="en-US" sz="2800" b="1" i="1" dirty="0" smtClean="0"/>
              <a:t>Mahabharat </a:t>
            </a:r>
            <a:r>
              <a:rPr lang="en-US" sz="2800" b="1" dirty="0" smtClean="0"/>
              <a:t>(the mythical story!) ranges between 1000 BCE to 300 BCE </a:t>
            </a:r>
          </a:p>
          <a:p>
            <a:endParaRPr lang="en-US" sz="2800" b="1" dirty="0" smtClean="0"/>
          </a:p>
          <a:p>
            <a:pPr>
              <a:buFont typeface="Wingdings" pitchFamily="2" charset="2"/>
              <a:buChar char="v"/>
            </a:pPr>
            <a:r>
              <a:rPr lang="en-US" sz="2800" b="1" dirty="0" smtClean="0"/>
              <a:t>Astronomical and literary evidences or clues from the different ancient texts have been deciphered to provide a conclusive date for actual the Mahabharat War </a:t>
            </a:r>
          </a:p>
          <a:p>
            <a:endParaRPr lang="en-US" sz="2800" b="1" dirty="0" smtClean="0"/>
          </a:p>
          <a:p>
            <a:pPr>
              <a:buFont typeface="Wingdings" pitchFamily="2" charset="2"/>
              <a:buChar char="v"/>
            </a:pPr>
            <a:r>
              <a:rPr lang="en-US" sz="2800" b="1" dirty="0" smtClean="0"/>
              <a:t>The fifth century mathematician, Aryabhatta, calculated the date of the Mahabharat War to be approximately 3100 BCE from the planetary positions recorded in the Mahabharat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381000"/>
            <a:ext cx="7696200" cy="6247864"/>
          </a:xfrm>
          <a:prstGeom prst="rect">
            <a:avLst/>
          </a:prstGeom>
          <a:noFill/>
        </p:spPr>
        <p:txBody>
          <a:bodyPr wrap="square" rtlCol="0">
            <a:spAutoFit/>
          </a:bodyPr>
          <a:lstStyle/>
          <a:p>
            <a:endParaRPr lang="en-US" sz="2800" dirty="0" smtClean="0"/>
          </a:p>
          <a:p>
            <a:pPr>
              <a:buFont typeface="Wingdings" pitchFamily="2" charset="2"/>
              <a:buChar char="v"/>
            </a:pPr>
            <a:r>
              <a:rPr lang="en-US" sz="2800" b="1" dirty="0" smtClean="0"/>
              <a:t>The word “Maha” in Sanskrit is an adjective that means something that is great or extraordinary, and “Bharata” is India, but this Epic is about much more than just India</a:t>
            </a:r>
          </a:p>
          <a:p>
            <a:endParaRPr lang="en-US" sz="2800" b="1" dirty="0" smtClean="0"/>
          </a:p>
          <a:p>
            <a:pPr lvl="1">
              <a:buFont typeface="Arial" pitchFamily="34" charset="0"/>
              <a:buChar char="•"/>
            </a:pPr>
            <a:r>
              <a:rPr lang="en-US" sz="2800" b="1" dirty="0" smtClean="0"/>
              <a:t>It transcends culture and religion and at the very core of the ancient storyline lies a simple theme that all of mankind can relate to</a:t>
            </a:r>
          </a:p>
          <a:p>
            <a:pPr lvl="1"/>
            <a:r>
              <a:rPr lang="en-US" sz="2800" b="1" dirty="0" smtClean="0"/>
              <a:t> </a:t>
            </a:r>
          </a:p>
          <a:p>
            <a:pPr lvl="1">
              <a:buFont typeface="Arial" pitchFamily="34" charset="0"/>
              <a:buChar char="•"/>
            </a:pPr>
            <a:r>
              <a:rPr lang="en-US" sz="2800" b="1" dirty="0" smtClean="0"/>
              <a:t>It is a story of good versus evil, of families in turmoil, of jealousy and betrayal and at the heart of it all, a fight for the truth</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086600" cy="461665"/>
          </a:xfrm>
          <a:prstGeom prst="rect">
            <a:avLst/>
          </a:prstGeom>
          <a:noFill/>
        </p:spPr>
        <p:txBody>
          <a:bodyPr wrap="square" rtlCol="0">
            <a:spAutoFit/>
          </a:bodyPr>
          <a:lstStyle/>
          <a:p>
            <a:pPr algn="ctr"/>
            <a:r>
              <a:rPr lang="en-US" sz="2400" b="1" dirty="0" smtClean="0">
                <a:latin typeface="Lucida Calligraphy" pitchFamily="66" charset="0"/>
              </a:rPr>
              <a:t>The Bhagavad Gita</a:t>
            </a:r>
            <a:endParaRPr lang="en-US" sz="2400" b="1" dirty="0">
              <a:latin typeface="Lucida Calligraphy" pitchFamily="66" charset="0"/>
            </a:endParaRPr>
          </a:p>
        </p:txBody>
      </p:sp>
      <p:pic>
        <p:nvPicPr>
          <p:cNvPr id="1026" name="Picture 2" descr="kurukshetra_war_32_bc_krishna_and_arjuna"/>
          <p:cNvPicPr>
            <a:picLocks noChangeAspect="1" noChangeArrowheads="1"/>
          </p:cNvPicPr>
          <p:nvPr/>
        </p:nvPicPr>
        <p:blipFill>
          <a:blip r:embed="rId2" cstate="print"/>
          <a:srcRect/>
          <a:stretch>
            <a:fillRect/>
          </a:stretch>
        </p:blipFill>
        <p:spPr bwMode="auto">
          <a:xfrm>
            <a:off x="762000" y="1219200"/>
            <a:ext cx="76962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Lucida Calligraphy" pitchFamily="66" charset="0"/>
              </a:rPr>
              <a:t>One Central Idea from The Gita:</a:t>
            </a:r>
            <a:endParaRPr lang="en-US" sz="2800" b="1" dirty="0">
              <a:latin typeface="Lucida Calligraphy" pitchFamily="66" charset="0"/>
            </a:endParaRPr>
          </a:p>
        </p:txBody>
      </p:sp>
      <p:sp>
        <p:nvSpPr>
          <p:cNvPr id="3" name="Content Placeholder 2"/>
          <p:cNvSpPr>
            <a:spLocks noGrp="1"/>
          </p:cNvSpPr>
          <p:nvPr>
            <p:ph sz="half" idx="1"/>
          </p:nvPr>
        </p:nvSpPr>
        <p:spPr>
          <a:xfrm>
            <a:off x="457200" y="1295400"/>
            <a:ext cx="4059936" cy="4800600"/>
          </a:xfrm>
        </p:spPr>
        <p:txBody>
          <a:bodyPr>
            <a:normAutofit fontScale="92500" lnSpcReduction="20000"/>
          </a:bodyPr>
          <a:lstStyle/>
          <a:p>
            <a:pPr algn="ctr">
              <a:buNone/>
            </a:pPr>
            <a:r>
              <a:rPr lang="en-US" b="1" dirty="0" smtClean="0"/>
              <a:t>Whenever virtue declines and unrighteousness rises, I manifest Myself as an embodied being. </a:t>
            </a:r>
          </a:p>
          <a:p>
            <a:pPr algn="ctr">
              <a:buNone/>
            </a:pPr>
            <a:r>
              <a:rPr lang="en-US" b="1" dirty="0" smtClean="0"/>
              <a:t>To protect the Saints and Sages, to destroy the evil-doers and to establish Dharma (righteousness), I am born from </a:t>
            </a:r>
          </a:p>
          <a:p>
            <a:pPr algn="ctr">
              <a:buNone/>
            </a:pPr>
            <a:r>
              <a:rPr lang="en-US" b="1" dirty="0" smtClean="0"/>
              <a:t>age to age.</a:t>
            </a:r>
            <a:br>
              <a:rPr lang="en-US" b="1" dirty="0" smtClean="0"/>
            </a:br>
            <a:r>
              <a:rPr lang="en-US" b="1" dirty="0" smtClean="0"/>
              <a:t> </a:t>
            </a:r>
          </a:p>
          <a:p>
            <a:pPr algn="ctr">
              <a:buNone/>
            </a:pPr>
            <a:r>
              <a:rPr lang="en-US" sz="2200" b="1" i="1" dirty="0" smtClean="0"/>
              <a:t>(Bhagavad Gita 4.7 and 4.8)</a:t>
            </a:r>
            <a:endParaRPr lang="en-US" sz="2200" b="1" dirty="0" smtClean="0"/>
          </a:p>
          <a:p>
            <a:endParaRPr lang="en-US" dirty="0"/>
          </a:p>
        </p:txBody>
      </p:sp>
      <p:sp>
        <p:nvSpPr>
          <p:cNvPr id="5" name="Content Placeholder 4"/>
          <p:cNvSpPr>
            <a:spLocks noGrp="1"/>
          </p:cNvSpPr>
          <p:nvPr>
            <p:ph sz="half" idx="2"/>
          </p:nvPr>
        </p:nvSpPr>
        <p:spPr/>
        <p:txBody>
          <a:bodyPr>
            <a:normAutofit fontScale="92500" lnSpcReduction="20000"/>
          </a:bodyPr>
          <a:lstStyle/>
          <a:p>
            <a:endParaRPr lang="en-US" dirty="0"/>
          </a:p>
        </p:txBody>
      </p:sp>
      <p:pic>
        <p:nvPicPr>
          <p:cNvPr id="4098" name="Picture 2" descr="http://tahuko.com/wp-content/uploads/2008/12/bhagavad-gita.jpg"/>
          <p:cNvPicPr>
            <a:picLocks noChangeAspect="1" noChangeArrowheads="1"/>
          </p:cNvPicPr>
          <p:nvPr/>
        </p:nvPicPr>
        <p:blipFill>
          <a:blip r:embed="rId2" cstate="print"/>
          <a:srcRect/>
          <a:stretch>
            <a:fillRect/>
          </a:stretch>
        </p:blipFill>
        <p:spPr bwMode="auto">
          <a:xfrm>
            <a:off x="4648200" y="1371600"/>
            <a:ext cx="40386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p:cTn id="25" dur="500" fill="hold"/>
                                        <p:tgtEl>
                                          <p:spTgt spid="4098"/>
                                        </p:tgtEl>
                                        <p:attrNameLst>
                                          <p:attrName>ppt_w</p:attrName>
                                        </p:attrNameLst>
                                      </p:cBhvr>
                                      <p:tavLst>
                                        <p:tav tm="0">
                                          <p:val>
                                            <p:strVal val="#ppt_w*0.05"/>
                                          </p:val>
                                        </p:tav>
                                        <p:tav tm="100000">
                                          <p:val>
                                            <p:strVal val="#ppt_w"/>
                                          </p:val>
                                        </p:tav>
                                      </p:tavLst>
                                    </p:anim>
                                    <p:anim calcmode="lin" valueType="num">
                                      <p:cBhvr>
                                        <p:cTn id="26" dur="500" fill="hold"/>
                                        <p:tgtEl>
                                          <p:spTgt spid="4098"/>
                                        </p:tgtEl>
                                        <p:attrNameLst>
                                          <p:attrName>ppt_h</p:attrName>
                                        </p:attrNameLst>
                                      </p:cBhvr>
                                      <p:tavLst>
                                        <p:tav tm="0">
                                          <p:val>
                                            <p:strVal val="#ppt_h"/>
                                          </p:val>
                                        </p:tav>
                                        <p:tav tm="100000">
                                          <p:val>
                                            <p:strVal val="#ppt_h"/>
                                          </p:val>
                                        </p:tav>
                                      </p:tavLst>
                                    </p:anim>
                                    <p:anim calcmode="lin" valueType="num">
                                      <p:cBhvr>
                                        <p:cTn id="27" dur="500" fill="hold"/>
                                        <p:tgtEl>
                                          <p:spTgt spid="4098"/>
                                        </p:tgtEl>
                                        <p:attrNameLst>
                                          <p:attrName>ppt_x</p:attrName>
                                        </p:attrNameLst>
                                      </p:cBhvr>
                                      <p:tavLst>
                                        <p:tav tm="0">
                                          <p:val>
                                            <p:strVal val="#ppt_x-.2"/>
                                          </p:val>
                                        </p:tav>
                                        <p:tav tm="100000">
                                          <p:val>
                                            <p:strVal val="#ppt_x"/>
                                          </p:val>
                                        </p:tav>
                                      </p:tavLst>
                                    </p:anim>
                                    <p:anim calcmode="lin" valueType="num">
                                      <p:cBhvr>
                                        <p:cTn id="28" dur="500" fill="hold"/>
                                        <p:tgtEl>
                                          <p:spTgt spid="4098"/>
                                        </p:tgtEl>
                                        <p:attrNameLst>
                                          <p:attrName>ppt_y</p:attrName>
                                        </p:attrNameLst>
                                      </p:cBhvr>
                                      <p:tavLst>
                                        <p:tav tm="0">
                                          <p:val>
                                            <p:strVal val="#ppt_y"/>
                                          </p:val>
                                        </p:tav>
                                        <p:tav tm="100000">
                                          <p:val>
                                            <p:strVal val="#ppt_y"/>
                                          </p:val>
                                        </p:tav>
                                      </p:tavLst>
                                    </p:anim>
                                    <p:animEffect transition="in" filter="fade">
                                      <p:cBhvr>
                                        <p:cTn id="2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b="1" dirty="0" smtClean="0">
                <a:latin typeface="Lucida Calligraphy" pitchFamily="66" charset="0"/>
              </a:rPr>
              <a:t>The Significance of the Ancient Literature in Indian Life:</a:t>
            </a:r>
            <a:endParaRPr lang="en-US" sz="2400" b="1" dirty="0">
              <a:latin typeface="Lucida Calligraphy" pitchFamily="66" charset="0"/>
            </a:endParaRPr>
          </a:p>
        </p:txBody>
      </p:sp>
      <p:sp>
        <p:nvSpPr>
          <p:cNvPr id="2" name="Content Placeholder 1"/>
          <p:cNvSpPr>
            <a:spLocks noGrp="1"/>
          </p:cNvSpPr>
          <p:nvPr>
            <p:ph idx="1"/>
          </p:nvPr>
        </p:nvSpPr>
        <p:spPr>
          <a:xfrm>
            <a:off x="457200" y="1371600"/>
            <a:ext cx="8229600" cy="4724400"/>
          </a:xfrm>
        </p:spPr>
        <p:txBody>
          <a:bodyPr>
            <a:noAutofit/>
          </a:bodyPr>
          <a:lstStyle/>
          <a:p>
            <a:pPr>
              <a:buFont typeface="Wingdings" pitchFamily="2" charset="2"/>
              <a:buChar char="v"/>
            </a:pPr>
            <a:r>
              <a:rPr lang="en-US" sz="2800" b="1" dirty="0" smtClean="0"/>
              <a:t>The Vedic mantras are still chanted in prayers, religious ceremonies and auspicious occasions of twenty-first century India. They are perennial!</a:t>
            </a:r>
          </a:p>
          <a:p>
            <a:pPr>
              <a:buFont typeface="Wingdings" pitchFamily="2" charset="2"/>
              <a:buChar char="v"/>
            </a:pPr>
            <a:endParaRPr lang="en-US" sz="2800" b="1" dirty="0" smtClean="0"/>
          </a:p>
          <a:p>
            <a:pPr>
              <a:buFont typeface="Wingdings" pitchFamily="2" charset="2"/>
              <a:buChar char="v"/>
            </a:pPr>
            <a:r>
              <a:rPr lang="en-US" sz="2800" b="1" dirty="0" smtClean="0"/>
              <a:t>The </a:t>
            </a:r>
            <a:r>
              <a:rPr lang="en-US" sz="2800" b="1" i="1" dirty="0" smtClean="0"/>
              <a:t>Mahabharata</a:t>
            </a:r>
            <a:r>
              <a:rPr lang="en-US" sz="2800" b="1" dirty="0" smtClean="0"/>
              <a:t> and </a:t>
            </a:r>
            <a:r>
              <a:rPr lang="en-US" sz="2800" b="1" i="1" dirty="0" smtClean="0"/>
              <a:t>Ramayana </a:t>
            </a:r>
            <a:r>
              <a:rPr lang="en-US" sz="2800" b="1" dirty="0" smtClean="0"/>
              <a:t>still hold enormous influence on our reading habits, and though the sages—Veda Vyas and Valmiki—are credited with their compositions, in reality these mammoth works were evolved by a series of writers and poets over the course of centuries, names lost in the realms of antiquity</a:t>
            </a:r>
          </a:p>
          <a:p>
            <a:pPr>
              <a:buNone/>
            </a:pPr>
            <a:endParaRPr lang="en-US" sz="2200" dirty="0" smtClean="0"/>
          </a:p>
          <a:p>
            <a:pPr>
              <a:buNone/>
            </a:pPr>
            <a:endParaRPr lang="en-US" sz="2200" dirty="0" smtClean="0"/>
          </a:p>
          <a:p>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2438400"/>
          </a:xfrm>
        </p:spPr>
        <p:txBody>
          <a:bodyPr>
            <a:noAutofit/>
          </a:bodyPr>
          <a:lstStyle/>
          <a:p>
            <a:pPr algn="ctr"/>
            <a:r>
              <a:rPr lang="en-US" sz="3200" dirty="0" smtClean="0"/>
              <a:t>It is expected that all children in India be exposed to these great works in their early years to learn moral conduct and ethical behavior! </a:t>
            </a:r>
            <a:br>
              <a:rPr lang="en-US" sz="3200" dirty="0" smtClean="0"/>
            </a:br>
            <a:endParaRPr lang="en-US" sz="3200" dirty="0"/>
          </a:p>
        </p:txBody>
      </p:sp>
      <p:sp>
        <p:nvSpPr>
          <p:cNvPr id="7" name="Content Placeholder 6"/>
          <p:cNvSpPr>
            <a:spLocks noGrp="1"/>
          </p:cNvSpPr>
          <p:nvPr>
            <p:ph idx="1"/>
          </p:nvPr>
        </p:nvSpPr>
        <p:spPr>
          <a:xfrm>
            <a:off x="457200" y="1981200"/>
            <a:ext cx="8229600" cy="4114800"/>
          </a:xfrm>
        </p:spPr>
        <p:txBody>
          <a:bodyPr/>
          <a:lstStyle/>
          <a:p>
            <a:pPr>
              <a:buNone/>
            </a:pPr>
            <a:endParaRPr lang="en-US" dirty="0" smtClean="0"/>
          </a:p>
          <a:p>
            <a:pPr>
              <a:buNone/>
            </a:pPr>
            <a:endParaRPr lang="en-US" dirty="0"/>
          </a:p>
          <a:p>
            <a:pPr>
              <a:buNone/>
            </a:pPr>
            <a:endParaRPr lang="en-US" dirty="0"/>
          </a:p>
        </p:txBody>
      </p:sp>
      <p:pic>
        <p:nvPicPr>
          <p:cNvPr id="1026" name="Picture 2" descr="Rama at Rameshawaram"/>
          <p:cNvPicPr>
            <a:picLocks noChangeAspect="1" noChangeArrowheads="1"/>
          </p:cNvPicPr>
          <p:nvPr/>
        </p:nvPicPr>
        <p:blipFill>
          <a:blip r:embed="rId2" cstate="print"/>
          <a:srcRect/>
          <a:stretch>
            <a:fillRect/>
          </a:stretch>
        </p:blipFill>
        <p:spPr bwMode="auto">
          <a:xfrm>
            <a:off x="6172200" y="3048000"/>
            <a:ext cx="2362200" cy="3505200"/>
          </a:xfrm>
          <a:prstGeom prst="rect">
            <a:avLst/>
          </a:prstGeom>
          <a:noFill/>
          <a:ln w="9525">
            <a:noFill/>
            <a:miter lim="800000"/>
            <a:headEnd/>
            <a:tailEnd/>
          </a:ln>
        </p:spPr>
      </p:pic>
      <p:pic>
        <p:nvPicPr>
          <p:cNvPr id="1028" name="Picture 4" descr="http://www.warchat.org/pictures/kurukshetra_war_32_bc_discourse_of_bhagavad_gita.jpg"/>
          <p:cNvPicPr>
            <a:picLocks noChangeAspect="1" noChangeArrowheads="1"/>
          </p:cNvPicPr>
          <p:nvPr/>
        </p:nvPicPr>
        <p:blipFill>
          <a:blip r:embed="rId3" cstate="print"/>
          <a:srcRect/>
          <a:stretch>
            <a:fillRect/>
          </a:stretch>
        </p:blipFill>
        <p:spPr bwMode="auto">
          <a:xfrm>
            <a:off x="609600" y="2590800"/>
            <a:ext cx="5181600" cy="3886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305800" cy="6001643"/>
          </a:xfrm>
          <a:prstGeom prst="rect">
            <a:avLst/>
          </a:prstGeom>
        </p:spPr>
        <p:txBody>
          <a:bodyPr wrap="square">
            <a:spAutoFit/>
          </a:bodyPr>
          <a:lstStyle/>
          <a:p>
            <a:r>
              <a:rPr lang="en-GB" sz="3200" b="1" dirty="0" smtClean="0"/>
              <a:t>Peace Chant</a:t>
            </a:r>
          </a:p>
          <a:p>
            <a:r>
              <a:rPr lang="en-GB" sz="3200" b="1" dirty="0" smtClean="0"/>
              <a:t/>
            </a:r>
            <a:br>
              <a:rPr lang="en-GB" sz="3200" b="1" dirty="0" smtClean="0"/>
            </a:br>
            <a:r>
              <a:rPr lang="en-GB" sz="3200" b="1" dirty="0" smtClean="0"/>
              <a:t>May He (the Supreme Being) </a:t>
            </a:r>
          </a:p>
          <a:p>
            <a:r>
              <a:rPr lang="en-GB" sz="3200" b="1" dirty="0" smtClean="0"/>
              <a:t>protect us both, teacher and </a:t>
            </a:r>
          </a:p>
          <a:p>
            <a:r>
              <a:rPr lang="en-GB" sz="3200" b="1" dirty="0" smtClean="0"/>
              <a:t>taught. </a:t>
            </a:r>
          </a:p>
          <a:p>
            <a:r>
              <a:rPr lang="en-GB" sz="3200" b="1" dirty="0" smtClean="0"/>
              <a:t>May He be pleased with us. </a:t>
            </a:r>
          </a:p>
          <a:p>
            <a:r>
              <a:rPr lang="en-GB" sz="3200" b="1" dirty="0" smtClean="0"/>
              <a:t>May we acquire strength. </a:t>
            </a:r>
          </a:p>
          <a:p>
            <a:r>
              <a:rPr lang="en-GB" sz="3200" b="1" dirty="0" smtClean="0"/>
              <a:t>May our study bring us </a:t>
            </a:r>
          </a:p>
          <a:p>
            <a:r>
              <a:rPr lang="en-GB" sz="3200" b="1" dirty="0" smtClean="0"/>
              <a:t>illumination. </a:t>
            </a:r>
          </a:p>
          <a:p>
            <a:r>
              <a:rPr lang="en-GB" sz="3200" b="1" dirty="0" smtClean="0"/>
              <a:t>May there be no enmity among us.</a:t>
            </a:r>
          </a:p>
          <a:p>
            <a:endParaRPr lang="en-GB" sz="3200" b="1" dirty="0" smtClean="0"/>
          </a:p>
          <a:p>
            <a:r>
              <a:rPr lang="en-GB" sz="3200" b="1" dirty="0" smtClean="0"/>
              <a:t>OM! Peace! Peace! Peace!</a:t>
            </a:r>
          </a:p>
        </p:txBody>
      </p:sp>
      <p:pic>
        <p:nvPicPr>
          <p:cNvPr id="2052" name="Picture 4" descr="http://l.thumbs.canstockphoto.com/canstock0720367.jpg"/>
          <p:cNvPicPr>
            <a:picLocks noChangeAspect="1" noChangeArrowheads="1"/>
          </p:cNvPicPr>
          <p:nvPr/>
        </p:nvPicPr>
        <p:blipFill>
          <a:blip r:embed="rId2" cstate="print"/>
          <a:srcRect/>
          <a:stretch>
            <a:fillRect/>
          </a:stretch>
        </p:blipFill>
        <p:spPr bwMode="auto">
          <a:xfrm>
            <a:off x="6096000" y="1066800"/>
            <a:ext cx="25146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amond(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 calcmode="lin" valueType="num">
                                      <p:cBhvr additive="base">
                                        <p:cTn id="4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 calcmode="lin" valueType="num">
                                      <p:cBhvr additive="base">
                                        <p:cTn id="4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 calcmode="lin" valueType="num">
                                      <p:cBhvr additive="base">
                                        <p:cTn id="48"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848600" cy="6093976"/>
          </a:xfrm>
          <a:prstGeom prst="rect">
            <a:avLst/>
          </a:prstGeom>
        </p:spPr>
        <p:txBody>
          <a:bodyPr wrap="square">
            <a:spAutoFit/>
          </a:bodyPr>
          <a:lstStyle/>
          <a:p>
            <a:pPr marL="457200" indent="-548640">
              <a:spcAft>
                <a:spcPts val="600"/>
              </a:spcAft>
            </a:pPr>
            <a:endParaRPr lang="en-US" sz="2800" dirty="0" smtClean="0"/>
          </a:p>
          <a:p>
            <a:pPr marL="457200" indent="-548640">
              <a:spcAft>
                <a:spcPts val="600"/>
              </a:spcAft>
            </a:pPr>
            <a:endParaRPr lang="en-US" sz="2800" dirty="0" smtClean="0"/>
          </a:p>
          <a:p>
            <a:pPr marL="457200" indent="-548640">
              <a:spcAft>
                <a:spcPts val="600"/>
              </a:spcAft>
            </a:pPr>
            <a:endParaRPr lang="en-US" sz="2800" dirty="0" smtClean="0"/>
          </a:p>
          <a:p>
            <a:pPr marL="457200" indent="-548640">
              <a:spcAft>
                <a:spcPts val="600"/>
              </a:spcAft>
            </a:pPr>
            <a:endParaRPr lang="en-US" sz="2800" dirty="0" smtClean="0"/>
          </a:p>
          <a:p>
            <a:pPr marL="457200" indent="-548640">
              <a:spcAft>
                <a:spcPts val="600"/>
              </a:spcAft>
            </a:pPr>
            <a:endParaRPr lang="en-US" sz="2800" dirty="0" smtClean="0"/>
          </a:p>
          <a:p>
            <a:pPr marL="457200" indent="-548640">
              <a:spcAft>
                <a:spcPts val="600"/>
              </a:spcAft>
            </a:pPr>
            <a:endParaRPr lang="en-US" sz="2800" dirty="0" smtClean="0"/>
          </a:p>
          <a:p>
            <a:pPr marL="457200" indent="-548640">
              <a:spcAft>
                <a:spcPts val="600"/>
              </a:spcAft>
            </a:pPr>
            <a:r>
              <a:rPr lang="en-US" sz="3200" dirty="0" smtClean="0"/>
              <a:t>2.    The </a:t>
            </a:r>
            <a:r>
              <a:rPr lang="en-US" sz="3200" i="1" dirty="0" smtClean="0"/>
              <a:t>Smriti</a:t>
            </a:r>
            <a:r>
              <a:rPr lang="en-US" sz="3200" dirty="0" smtClean="0"/>
              <a:t> literature: This form is concerned with “the  remembered,” literature based on the knowledge acquired through the experience or tradition and passed on through generations. </a:t>
            </a:r>
          </a:p>
        </p:txBody>
      </p:sp>
      <p:pic>
        <p:nvPicPr>
          <p:cNvPr id="3" name="Picture 1" descr="http://us.123rf.com/400wm/400/400/chaosmaker/chaosmaker1012/chaosmaker101200530/8504245-set-of-ancient-american-indian-patterns.jpg"/>
          <p:cNvPicPr>
            <a:picLocks noChangeAspect="1" noChangeArrowheads="1"/>
          </p:cNvPicPr>
          <p:nvPr/>
        </p:nvPicPr>
        <p:blipFill>
          <a:blip r:embed="rId2" cstate="print"/>
          <a:srcRect t="12576" b="12576"/>
          <a:stretch>
            <a:fillRect/>
          </a:stretch>
        </p:blipFill>
        <p:spPr bwMode="auto">
          <a:xfrm>
            <a:off x="1447800" y="609600"/>
            <a:ext cx="58674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381000"/>
          </a:xfrm>
        </p:spPr>
        <p:txBody>
          <a:bodyPr>
            <a:normAutofit fontScale="90000"/>
          </a:bodyPr>
          <a:lstStyle/>
          <a:p>
            <a:endParaRPr lang="en-US" dirty="0"/>
          </a:p>
        </p:txBody>
      </p:sp>
      <p:sp>
        <p:nvSpPr>
          <p:cNvPr id="2" name="Content Placeholder 1"/>
          <p:cNvSpPr>
            <a:spLocks noGrp="1"/>
          </p:cNvSpPr>
          <p:nvPr>
            <p:ph idx="1"/>
          </p:nvPr>
        </p:nvSpPr>
        <p:spPr>
          <a:xfrm>
            <a:off x="457200" y="762000"/>
            <a:ext cx="8229600" cy="5334000"/>
          </a:xfrm>
        </p:spPr>
        <p:txBody>
          <a:bodyPr>
            <a:normAutofit fontScale="40000" lnSpcReduction="20000"/>
          </a:bodyPr>
          <a:lstStyle/>
          <a:p>
            <a:pPr>
              <a:buFont typeface="Wingdings" pitchFamily="2" charset="2"/>
              <a:buChar char="v"/>
            </a:pPr>
            <a:r>
              <a:rPr lang="en-US" sz="7000" dirty="0" smtClean="0"/>
              <a:t>The </a:t>
            </a:r>
            <a:r>
              <a:rPr lang="en-US" sz="7000" i="1" dirty="0" smtClean="0"/>
              <a:t>Smriti</a:t>
            </a:r>
            <a:r>
              <a:rPr lang="en-US" sz="7000" dirty="0" smtClean="0"/>
              <a:t> literature is based on the </a:t>
            </a:r>
            <a:r>
              <a:rPr lang="en-US" sz="7000" i="1" dirty="0" smtClean="0"/>
              <a:t>Shruti</a:t>
            </a:r>
            <a:r>
              <a:rPr lang="en-US" sz="7000" dirty="0" smtClean="0"/>
              <a:t> </a:t>
            </a:r>
          </a:p>
          <a:p>
            <a:pPr lvl="1">
              <a:buFont typeface="Arial" pitchFamily="34" charset="0"/>
              <a:buChar char="•"/>
            </a:pPr>
            <a:r>
              <a:rPr lang="en-US" sz="7000" dirty="0" smtClean="0"/>
              <a:t>It includes the guidelines for ethics, moral obligations, social codes, customs etc. </a:t>
            </a:r>
          </a:p>
          <a:p>
            <a:pPr lvl="1">
              <a:buFont typeface="Wingdings" pitchFamily="2" charset="2"/>
              <a:buChar char="v"/>
            </a:pPr>
            <a:endParaRPr lang="en-US" sz="7000" dirty="0" smtClean="0"/>
          </a:p>
          <a:p>
            <a:pPr>
              <a:buFont typeface="Wingdings" pitchFamily="2" charset="2"/>
              <a:buChar char="v"/>
            </a:pPr>
            <a:r>
              <a:rPr lang="en-US" sz="7000" dirty="0" smtClean="0"/>
              <a:t>The </a:t>
            </a:r>
            <a:r>
              <a:rPr lang="en-US" sz="7000" i="1" dirty="0" smtClean="0"/>
              <a:t>Vedas</a:t>
            </a:r>
            <a:r>
              <a:rPr lang="en-US" sz="7000" dirty="0" smtClean="0"/>
              <a:t> and the </a:t>
            </a:r>
            <a:r>
              <a:rPr lang="en-US" sz="7000" i="1" dirty="0" smtClean="0"/>
              <a:t>Upanishads</a:t>
            </a:r>
            <a:r>
              <a:rPr lang="en-US" sz="7000" dirty="0" smtClean="0"/>
              <a:t> are considered as the </a:t>
            </a:r>
            <a:r>
              <a:rPr lang="en-US" sz="7000" i="1" dirty="0" smtClean="0"/>
              <a:t>Shruti</a:t>
            </a:r>
            <a:r>
              <a:rPr lang="en-US" sz="7000" dirty="0" smtClean="0"/>
              <a:t> literature</a:t>
            </a:r>
          </a:p>
          <a:p>
            <a:pPr>
              <a:buFont typeface="Wingdings" pitchFamily="2" charset="2"/>
              <a:buChar char="v"/>
            </a:pPr>
            <a:endParaRPr lang="en-US" sz="7000" dirty="0" smtClean="0"/>
          </a:p>
          <a:p>
            <a:pPr>
              <a:buFont typeface="Wingdings" pitchFamily="2" charset="2"/>
              <a:buChar char="v"/>
            </a:pPr>
            <a:r>
              <a:rPr lang="en-US" sz="7000" dirty="0" smtClean="0"/>
              <a:t>The great epics </a:t>
            </a:r>
            <a:r>
              <a:rPr lang="en-US" sz="7000" i="1" dirty="0" smtClean="0"/>
              <a:t>Mahabharata</a:t>
            </a:r>
            <a:r>
              <a:rPr lang="en-US" sz="7000" dirty="0" smtClean="0"/>
              <a:t> and </a:t>
            </a:r>
            <a:r>
              <a:rPr lang="en-US" sz="7000" i="1" dirty="0" smtClean="0"/>
              <a:t>Ramayana</a:t>
            </a:r>
            <a:r>
              <a:rPr lang="en-US" sz="7000" dirty="0" smtClean="0"/>
              <a:t> belong to the </a:t>
            </a:r>
            <a:r>
              <a:rPr lang="en-US" sz="7000" i="1" dirty="0" smtClean="0"/>
              <a:t>Smriti</a:t>
            </a:r>
            <a:r>
              <a:rPr lang="en-US" sz="7000" dirty="0" smtClean="0"/>
              <a:t> literature</a:t>
            </a:r>
          </a:p>
          <a:p>
            <a:pPr>
              <a:buFont typeface="Wingdings" pitchFamily="2" charset="2"/>
              <a:buChar char="v"/>
            </a:pPr>
            <a:endParaRPr lang="en-US" sz="7000" dirty="0" smtClean="0"/>
          </a:p>
          <a:p>
            <a:pPr>
              <a:buFont typeface="Wingdings" pitchFamily="2" charset="2"/>
              <a:buChar char="v"/>
            </a:pPr>
            <a:r>
              <a:rPr lang="en-US" sz="7000" dirty="0" smtClean="0"/>
              <a:t>While the </a:t>
            </a:r>
            <a:r>
              <a:rPr lang="en-US" sz="7000" i="1" dirty="0" smtClean="0"/>
              <a:t>Shruti</a:t>
            </a:r>
            <a:r>
              <a:rPr lang="en-US" sz="7000" dirty="0" smtClean="0"/>
              <a:t> literature is authentic and sacred, the </a:t>
            </a:r>
            <a:r>
              <a:rPr lang="en-US" sz="7000" i="1" dirty="0" smtClean="0"/>
              <a:t>Smriti</a:t>
            </a:r>
            <a:r>
              <a:rPr lang="en-US" sz="7000" dirty="0" smtClean="0"/>
              <a:t> literature may get modified under the influence of time and place</a:t>
            </a:r>
          </a:p>
          <a:p>
            <a:pPr>
              <a:buFont typeface="Wingdings" pitchFamily="2" charset="2"/>
              <a:buChar char="v"/>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holy_18855"/>
          <p:cNvPicPr>
            <a:picLocks noChangeAspect="1" noChangeArrowheads="1"/>
          </p:cNvPicPr>
          <p:nvPr/>
        </p:nvPicPr>
        <p:blipFill>
          <a:blip r:embed="rId2" cstate="print"/>
          <a:srcRect/>
          <a:stretch>
            <a:fillRect/>
          </a:stretch>
        </p:blipFill>
        <p:spPr bwMode="auto">
          <a:xfrm>
            <a:off x="4800600" y="990600"/>
            <a:ext cx="3886200" cy="5029200"/>
          </a:xfrm>
          <a:prstGeom prst="rect">
            <a:avLst/>
          </a:prstGeom>
          <a:noFill/>
          <a:ln w="9525">
            <a:noFill/>
            <a:miter lim="800000"/>
            <a:headEnd/>
            <a:tailEnd/>
          </a:ln>
        </p:spPr>
      </p:pic>
      <p:sp>
        <p:nvSpPr>
          <p:cNvPr id="4" name="TextBox 3"/>
          <p:cNvSpPr txBox="1"/>
          <p:nvPr/>
        </p:nvSpPr>
        <p:spPr>
          <a:xfrm>
            <a:off x="533400" y="381001"/>
            <a:ext cx="4191000" cy="6247864"/>
          </a:xfrm>
          <a:prstGeom prst="rect">
            <a:avLst/>
          </a:prstGeom>
          <a:noFill/>
        </p:spPr>
        <p:txBody>
          <a:bodyPr wrap="square" rtlCol="0">
            <a:spAutoFit/>
          </a:bodyPr>
          <a:lstStyle/>
          <a:p>
            <a:pPr>
              <a:buFont typeface="Wingdings" pitchFamily="2" charset="2"/>
              <a:buChar char="v"/>
            </a:pPr>
            <a:r>
              <a:rPr lang="en-US" sz="2000" dirty="0" smtClean="0"/>
              <a:t>The </a:t>
            </a:r>
            <a:r>
              <a:rPr lang="en-US" sz="2000" i="1" dirty="0" smtClean="0"/>
              <a:t>Vedas</a:t>
            </a:r>
            <a:r>
              <a:rPr lang="en-US" sz="2000" dirty="0" smtClean="0"/>
              <a:t> are considered to be the </a:t>
            </a:r>
            <a:r>
              <a:rPr lang="en-US" sz="2000" u="sng" dirty="0" smtClean="0"/>
              <a:t>most sacred heritage of mankind</a:t>
            </a:r>
            <a:r>
              <a:rPr lang="en-US" sz="2000" dirty="0" smtClean="0"/>
              <a:t>. They reflect  the growth and development of human thoughts, over a span of  scores of centuries. </a:t>
            </a:r>
          </a:p>
          <a:p>
            <a:pPr>
              <a:buFont typeface="Wingdings" pitchFamily="2" charset="2"/>
              <a:buChar char="v"/>
            </a:pPr>
            <a:endParaRPr lang="en-US" sz="2000" dirty="0" smtClean="0"/>
          </a:p>
          <a:p>
            <a:pPr>
              <a:buFont typeface="Wingdings" pitchFamily="2" charset="2"/>
              <a:buChar char="v"/>
            </a:pPr>
            <a:r>
              <a:rPr lang="en-US" sz="2000" dirty="0" smtClean="0"/>
              <a:t>The </a:t>
            </a:r>
            <a:r>
              <a:rPr lang="en-US" sz="2000" i="1" dirty="0" smtClean="0"/>
              <a:t>Vedas</a:t>
            </a:r>
            <a:r>
              <a:rPr lang="en-US" sz="2000" dirty="0" smtClean="0"/>
              <a:t> are </a:t>
            </a:r>
            <a:r>
              <a:rPr lang="en-US" sz="2000" u="sng" dirty="0" smtClean="0"/>
              <a:t>regarded as divine in origin</a:t>
            </a:r>
            <a:r>
              <a:rPr lang="en-US" sz="2000" dirty="0" smtClean="0"/>
              <a:t>. They are not produced by a couple of individuals nor composed by some poets or  authors. </a:t>
            </a:r>
          </a:p>
          <a:p>
            <a:pPr>
              <a:buFont typeface="Wingdings" pitchFamily="2" charset="2"/>
              <a:buChar char="v"/>
            </a:pPr>
            <a:endParaRPr lang="en-US" sz="2000" dirty="0" smtClean="0"/>
          </a:p>
          <a:p>
            <a:pPr>
              <a:buFont typeface="Wingdings" pitchFamily="2" charset="2"/>
              <a:buChar char="v"/>
            </a:pPr>
            <a:r>
              <a:rPr lang="en-US" sz="2000" dirty="0" smtClean="0"/>
              <a:t>The </a:t>
            </a:r>
            <a:r>
              <a:rPr lang="en-US" sz="2000" i="1" dirty="0" smtClean="0"/>
              <a:t>Vedas</a:t>
            </a:r>
            <a:r>
              <a:rPr lang="en-US" sz="2000" dirty="0" smtClean="0"/>
              <a:t> constitute the sublime knowledge revealed by the Supreme Divinity, to our great ancestors while they meditated. </a:t>
            </a:r>
          </a:p>
          <a:p>
            <a:pPr>
              <a:buFont typeface="Wingdings" pitchFamily="2" charset="2"/>
              <a:buChar char="v"/>
            </a:pPr>
            <a:endParaRPr lang="en-US" sz="2000" dirty="0" smtClean="0"/>
          </a:p>
          <a:p>
            <a:pPr>
              <a:buFont typeface="Wingdings" pitchFamily="2" charset="2"/>
              <a:buChar char="v"/>
            </a:pPr>
            <a:r>
              <a:rPr lang="en-US" sz="2000" dirty="0" smtClean="0"/>
              <a:t>Whatever was “heard” or “revealed” to the great sages was presented in the Vedas and the Upanishads.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 calcmode="lin" valueType="num">
                                      <p:cBhvr additive="base">
                                        <p:cTn id="2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696200" cy="4585871"/>
          </a:xfrm>
          <a:prstGeom prst="rect">
            <a:avLst/>
          </a:prstGeom>
        </p:spPr>
        <p:txBody>
          <a:bodyPr wrap="square">
            <a:spAutoFit/>
          </a:bodyPr>
          <a:lstStyle/>
          <a:p>
            <a:r>
              <a:rPr lang="en-US" sz="3200" dirty="0" smtClean="0"/>
              <a:t>The </a:t>
            </a:r>
            <a:r>
              <a:rPr lang="en-US" sz="3200" i="1" dirty="0" smtClean="0"/>
              <a:t>Vedas</a:t>
            </a:r>
            <a:r>
              <a:rPr lang="en-US" sz="3200" dirty="0" smtClean="0"/>
              <a:t> encompass the human life, but are not limited to a particular religion or a  race or a country 		</a:t>
            </a:r>
          </a:p>
          <a:p>
            <a:endParaRPr lang="en-US" sz="3200" dirty="0" smtClean="0"/>
          </a:p>
          <a:p>
            <a:r>
              <a:rPr lang="en-US" sz="3200" dirty="0" smtClean="0"/>
              <a:t>They are the holy scriptures of Hinduism, but they equally belong to the total human race. They symbolize "the earliest documents  of the human mind.”</a:t>
            </a:r>
            <a:r>
              <a:rPr lang="en-US" sz="2800" dirty="0" smtClean="0"/>
              <a:t> </a:t>
            </a:r>
          </a:p>
          <a:p>
            <a:pPr algn="r">
              <a:buNone/>
            </a:pPr>
            <a:r>
              <a:rPr lang="en-US" sz="1600" dirty="0" smtClean="0"/>
              <a:t>	</a:t>
            </a:r>
          </a:p>
          <a:p>
            <a:pPr algn="r">
              <a:buNone/>
            </a:pPr>
            <a:r>
              <a:rPr lang="en-US" sz="2000" dirty="0" smtClean="0"/>
              <a:t>(Dr. Radhakrishnan, a twentieth-century scholar)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7620000" cy="5786199"/>
          </a:xfrm>
          <a:prstGeom prst="rect">
            <a:avLst/>
          </a:prstGeom>
        </p:spPr>
        <p:txBody>
          <a:bodyPr wrap="square">
            <a:spAutoFit/>
          </a:bodyPr>
          <a:lstStyle/>
          <a:p>
            <a:pPr>
              <a:buFont typeface="Wingdings" pitchFamily="2" charset="2"/>
              <a:buChar char="v"/>
            </a:pPr>
            <a:r>
              <a:rPr lang="en-US" sz="3200" dirty="0" smtClean="0"/>
              <a:t>The </a:t>
            </a:r>
            <a:r>
              <a:rPr lang="en-US" sz="3200" i="1" dirty="0" smtClean="0"/>
              <a:t>Vedas</a:t>
            </a:r>
            <a:r>
              <a:rPr lang="en-US" sz="3200" dirty="0" smtClean="0"/>
              <a:t> present the.</a:t>
            </a:r>
            <a:r>
              <a:rPr lang="en-US" sz="3200" u="sng" dirty="0" smtClean="0"/>
              <a:t> sublime form of knowledge</a:t>
            </a:r>
            <a:r>
              <a:rPr lang="en-US" sz="3200" dirty="0" smtClean="0"/>
              <a:t> </a:t>
            </a:r>
          </a:p>
          <a:p>
            <a:pPr lvl="1">
              <a:buFont typeface="Arial" pitchFamily="34" charset="0"/>
              <a:buChar char="•"/>
            </a:pPr>
            <a:r>
              <a:rPr lang="en-US" sz="3000" dirty="0" smtClean="0"/>
              <a:t>This knowledge is impersonal</a:t>
            </a:r>
          </a:p>
          <a:p>
            <a:pPr lvl="1">
              <a:buFont typeface="Arial" pitchFamily="34" charset="0"/>
              <a:buChar char="•"/>
            </a:pPr>
            <a:r>
              <a:rPr lang="en-US" sz="3000" dirty="0" smtClean="0"/>
              <a:t>It is divine. It is absolute and indisputable</a:t>
            </a:r>
          </a:p>
          <a:p>
            <a:pPr lvl="1">
              <a:buFont typeface="Arial" pitchFamily="34" charset="0"/>
              <a:buChar char="•"/>
            </a:pPr>
            <a:r>
              <a:rPr lang="en-US" sz="3000" dirty="0" smtClean="0"/>
              <a:t>It is eternal and remains unaffected at all times, at all places, under all circumstances </a:t>
            </a:r>
          </a:p>
          <a:p>
            <a:endParaRPr lang="en-US" sz="3200" dirty="0" smtClean="0"/>
          </a:p>
          <a:p>
            <a:pPr>
              <a:buFont typeface="Wingdings" pitchFamily="2" charset="2"/>
              <a:buChar char="v"/>
            </a:pPr>
            <a:r>
              <a:rPr lang="en-US" sz="3200" dirty="0" smtClean="0"/>
              <a:t>Hence the </a:t>
            </a:r>
            <a:r>
              <a:rPr lang="en-US" sz="3200" i="1" dirty="0" smtClean="0"/>
              <a:t>Vedas</a:t>
            </a:r>
            <a:r>
              <a:rPr lang="en-US" sz="3200" dirty="0" smtClean="0"/>
              <a:t> are accepted as the </a:t>
            </a:r>
            <a:r>
              <a:rPr lang="en-US" sz="3200" i="1" dirty="0" smtClean="0"/>
              <a:t>Swatah Pramana</a:t>
            </a:r>
            <a:r>
              <a:rPr lang="en-US" sz="3200" dirty="0" smtClean="0"/>
              <a:t> or self-evident</a:t>
            </a:r>
          </a:p>
          <a:p>
            <a:pPr lvl="1">
              <a:buFont typeface="Arial" pitchFamily="34" charset="0"/>
              <a:buChar char="•"/>
            </a:pPr>
            <a:r>
              <a:rPr lang="en-US" sz="3000" dirty="0" smtClean="0"/>
              <a:t>That means the “truths” do not need any proof, support, or elaboration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latin typeface="Lucida Calligraphy" pitchFamily="66" charset="0"/>
              </a:rPr>
              <a:t>Some Unique Attributes:</a:t>
            </a:r>
            <a:endParaRPr lang="en-US" b="1" dirty="0">
              <a:latin typeface="Lucida Calligraphy" pitchFamily="66" charset="0"/>
            </a:endParaRPr>
          </a:p>
        </p:txBody>
      </p:sp>
      <p:sp>
        <p:nvSpPr>
          <p:cNvPr id="3" name="Content Placeholder 2"/>
          <p:cNvSpPr>
            <a:spLocks noGrp="1"/>
          </p:cNvSpPr>
          <p:nvPr>
            <p:ph idx="1"/>
          </p:nvPr>
        </p:nvSpPr>
        <p:spPr>
          <a:xfrm>
            <a:off x="457200" y="1371600"/>
            <a:ext cx="8229600" cy="4724400"/>
          </a:xfrm>
        </p:spPr>
        <p:txBody>
          <a:bodyPr>
            <a:normAutofit/>
          </a:bodyPr>
          <a:lstStyle/>
          <a:p>
            <a:pPr>
              <a:buFont typeface="Wingdings" pitchFamily="2" charset="2"/>
              <a:buChar char="v"/>
            </a:pPr>
            <a:r>
              <a:rPr lang="en-US" sz="3200" dirty="0" smtClean="0"/>
              <a:t>The </a:t>
            </a:r>
            <a:r>
              <a:rPr lang="en-US" sz="3200" i="1" dirty="0" smtClean="0"/>
              <a:t>Vedas </a:t>
            </a:r>
            <a:r>
              <a:rPr lang="en-US" sz="3200" dirty="0" smtClean="0"/>
              <a:t>are </a:t>
            </a:r>
            <a:r>
              <a:rPr lang="en-US" sz="3200" u="sng" dirty="0" smtClean="0"/>
              <a:t>eternal</a:t>
            </a:r>
            <a:r>
              <a:rPr lang="en-US" sz="3200" dirty="0" smtClean="0"/>
              <a:t>, timeless, with no beginning or end</a:t>
            </a:r>
          </a:p>
          <a:p>
            <a:pPr>
              <a:buFont typeface="Wingdings" pitchFamily="2" charset="2"/>
              <a:buChar char="v"/>
            </a:pPr>
            <a:r>
              <a:rPr lang="en-US" sz="3200" dirty="0" smtClean="0"/>
              <a:t> They were </a:t>
            </a:r>
            <a:r>
              <a:rPr lang="en-US" sz="3200" u="sng" dirty="0" smtClean="0"/>
              <a:t>not composed</a:t>
            </a:r>
            <a:r>
              <a:rPr lang="en-US" sz="3200" dirty="0" smtClean="0"/>
              <a:t> at a certain time</a:t>
            </a:r>
          </a:p>
          <a:p>
            <a:pPr lvl="1">
              <a:buFont typeface="Arial" pitchFamily="34" charset="0"/>
              <a:buChar char="•"/>
            </a:pPr>
            <a:r>
              <a:rPr lang="en-US" sz="3000" dirty="0" smtClean="0"/>
              <a:t>Although in verbal form, acquired during certain period in history, the </a:t>
            </a:r>
            <a:r>
              <a:rPr lang="en-US" sz="3000" i="1" dirty="0" smtClean="0"/>
              <a:t>Vedas</a:t>
            </a:r>
            <a:r>
              <a:rPr lang="en-US" sz="3000" dirty="0" smtClean="0"/>
              <a:t> are eternal truths beyond the confines of time </a:t>
            </a:r>
          </a:p>
        </p:txBody>
      </p:sp>
      <p:pic>
        <p:nvPicPr>
          <p:cNvPr id="1026" name="Picture 10" descr="http://us.123rf.com/400wm/400/400/ashwin/ashwin0901/ashwin090100031/4251626-intricate-carvings-on-a-stone-wheel-in-the-ancient-surya-hindu-temple-at-konark-orissa-india-13th-ce.jpg"/>
          <p:cNvPicPr>
            <a:picLocks noChangeAspect="1" noChangeArrowheads="1"/>
          </p:cNvPicPr>
          <p:nvPr/>
        </p:nvPicPr>
        <p:blipFill>
          <a:blip r:embed="rId2" cstate="print"/>
          <a:srcRect/>
          <a:stretch>
            <a:fillRect/>
          </a:stretch>
        </p:blipFill>
        <p:spPr bwMode="auto">
          <a:xfrm>
            <a:off x="2362200" y="4572000"/>
            <a:ext cx="32766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diamond(in)">
                                      <p:cBhvr>
                                        <p:cTn id="2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1356</TotalTime>
  <Words>1908</Words>
  <Application>Microsoft Office PowerPoint</Application>
  <PresentationFormat>On-screen Show (4:3)</PresentationFormat>
  <Paragraphs>275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Trek</vt:lpstr>
      <vt:lpstr>   Ancient Indian Literature</vt:lpstr>
      <vt:lpstr>                                                                                     The Indian Civilization: Some History </vt:lpstr>
      <vt:lpstr>The Indian Scriptures, Classified as: </vt:lpstr>
      <vt:lpstr>PowerPoint Presentation</vt:lpstr>
      <vt:lpstr>PowerPoint Presentation</vt:lpstr>
      <vt:lpstr>PowerPoint Presentation</vt:lpstr>
      <vt:lpstr>PowerPoint Presentation</vt:lpstr>
      <vt:lpstr>PowerPoint Presentation</vt:lpstr>
      <vt:lpstr>Some Unique Attributes:</vt:lpstr>
      <vt:lpstr>What do the Vedas Contain?  </vt:lpstr>
      <vt:lpstr>The meaning of the word  "Veda”:</vt:lpstr>
      <vt:lpstr>PowerPoint Presentation</vt:lpstr>
      <vt:lpstr>Summary:</vt:lpstr>
      <vt:lpstr>From the Vedas to the Upanishads: </vt:lpstr>
      <vt:lpstr>PowerPoint Presentation</vt:lpstr>
      <vt:lpstr>The Upanishads </vt:lpstr>
      <vt:lpstr>PowerPoint Presentation</vt:lpstr>
      <vt:lpstr>PowerPoint Presentation</vt:lpstr>
      <vt:lpstr>PowerPoint Presentation</vt:lpstr>
      <vt:lpstr>PowerPoint Presentation</vt:lpstr>
      <vt:lpstr>A Central Concept</vt:lpstr>
      <vt:lpstr>   A Central Quotation from  The  Upanishads  </vt:lpstr>
      <vt:lpstr> Indian Epics Compared to Other Western Epics</vt:lpstr>
      <vt:lpstr>Epic of Gilgamesh  (Anonymous)</vt:lpstr>
      <vt:lpstr>The Iliad by Homer </vt:lpstr>
      <vt:lpstr>PowerPoint Presentation</vt:lpstr>
      <vt:lpstr>PowerPoint Presentation</vt:lpstr>
      <vt:lpstr>PowerPoint Presentation</vt:lpstr>
      <vt:lpstr>PowerPoint Presentation</vt:lpstr>
      <vt:lpstr>The Mahabharata</vt:lpstr>
      <vt:lpstr>PowerPoint Presentation</vt:lpstr>
      <vt:lpstr>PowerPoint Presentation</vt:lpstr>
      <vt:lpstr>PowerPoint Presentation</vt:lpstr>
      <vt:lpstr>One Central Idea from The Gita:</vt:lpstr>
      <vt:lpstr>The Significance of the Ancient Literature in Indian Life:</vt:lpstr>
      <vt:lpstr>It is expected that all children in India be exposed to these great works in their early years to learn moral conduct and ethical behavior!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Indian Lierature</dc:title>
  <dc:creator>Shusmita Sen</dc:creator>
  <cp:lastModifiedBy>Information Technology Services</cp:lastModifiedBy>
  <cp:revision>448</cp:revision>
  <dcterms:created xsi:type="dcterms:W3CDTF">2011-12-30T04:59:59Z</dcterms:created>
  <dcterms:modified xsi:type="dcterms:W3CDTF">2012-02-09T18:36:05Z</dcterms:modified>
</cp:coreProperties>
</file>